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1.xml" ContentType="application/vnd.openxmlformats-officedocument.presentationml.tags+xml"/>
  <Override PartName="/ppt/tags/tag7.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ppt/tags/tag6.xml" ContentType="application/vnd.openxmlformats-officedocument.presentationml.tags+xml"/>
  <Override PartName="/docProps/app.xml" ContentType="application/vnd.openxmlformats-officedocument.extended-properties+xml"/>
  <Override PartName="/ppt/tags/tag5.xml" ContentType="application/vnd.openxmlformats-officedocument.presentationml.tags+xml"/>
  <Override PartName="/ppt/tags/tag11.xml" ContentType="application/vnd.openxmlformats-officedocument.presentationml.tags+xml"/>
  <Override PartName="/ppt/tags/tag15.xml" ContentType="application/vnd.openxmlformats-officedocument.presentationml.tags+xml"/>
  <Override PartName="/ppt/tags/tag4.xml" ContentType="application/vnd.openxmlformats-officedocument.presentationml.tags+xml"/>
  <Override PartName="/ppt/tags/tag12.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3.xml" ContentType="application/vnd.openxmlformats-officedocument.presentationml.tags+xml"/>
  <Override PartName="/ppt/tags/tag14.xml" ContentType="application/vnd.openxmlformats-officedocument.presentationml.tags+xml"/>
  <Override PartName="/ppt/tags/tag16.xml" ContentType="application/vnd.openxmlformats-officedocument.presentationml.tags+xml"/>
  <Override PartName="/ppt/tags/tag13.xml" ContentType="application/vnd.openxmlformats-officedocument.presentationml.tags+xml"/>
  <Override PartName="/ppt/tags/tag8.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49" r:id="rId2"/>
  </p:sldMasterIdLst>
  <p:notesMasterIdLst>
    <p:notesMasterId r:id="rId180"/>
  </p:notesMasterIdLst>
  <p:handoutMasterIdLst>
    <p:handoutMasterId r:id="rId181"/>
  </p:handoutMasterIdLst>
  <p:sldIdLst>
    <p:sldId id="659" r:id="rId3"/>
    <p:sldId id="794" r:id="rId4"/>
    <p:sldId id="795" r:id="rId5"/>
    <p:sldId id="797" r:id="rId6"/>
    <p:sldId id="798" r:id="rId7"/>
    <p:sldId id="799" r:id="rId8"/>
    <p:sldId id="800" r:id="rId9"/>
    <p:sldId id="801" r:id="rId10"/>
    <p:sldId id="802" r:id="rId11"/>
    <p:sldId id="803" r:id="rId12"/>
    <p:sldId id="804" r:id="rId13"/>
    <p:sldId id="805" r:id="rId14"/>
    <p:sldId id="806" r:id="rId15"/>
    <p:sldId id="1211" r:id="rId16"/>
    <p:sldId id="807" r:id="rId17"/>
    <p:sldId id="808" r:id="rId18"/>
    <p:sldId id="809" r:id="rId19"/>
    <p:sldId id="810" r:id="rId20"/>
    <p:sldId id="811" r:id="rId21"/>
    <p:sldId id="812" r:id="rId22"/>
    <p:sldId id="813" r:id="rId23"/>
    <p:sldId id="814" r:id="rId24"/>
    <p:sldId id="815" r:id="rId25"/>
    <p:sldId id="816" r:id="rId26"/>
    <p:sldId id="817" r:id="rId27"/>
    <p:sldId id="818" r:id="rId28"/>
    <p:sldId id="819" r:id="rId29"/>
    <p:sldId id="820" r:id="rId30"/>
    <p:sldId id="821" r:id="rId31"/>
    <p:sldId id="822" r:id="rId32"/>
    <p:sldId id="823" r:id="rId33"/>
    <p:sldId id="824" r:id="rId34"/>
    <p:sldId id="825" r:id="rId35"/>
    <p:sldId id="826" r:id="rId36"/>
    <p:sldId id="827" r:id="rId37"/>
    <p:sldId id="828" r:id="rId38"/>
    <p:sldId id="829" r:id="rId39"/>
    <p:sldId id="830" r:id="rId40"/>
    <p:sldId id="831" r:id="rId41"/>
    <p:sldId id="832" r:id="rId42"/>
    <p:sldId id="833" r:id="rId43"/>
    <p:sldId id="834" r:id="rId44"/>
    <p:sldId id="835" r:id="rId45"/>
    <p:sldId id="836" r:id="rId46"/>
    <p:sldId id="837" r:id="rId47"/>
    <p:sldId id="838" r:id="rId48"/>
    <p:sldId id="839" r:id="rId49"/>
    <p:sldId id="840" r:id="rId50"/>
    <p:sldId id="841" r:id="rId51"/>
    <p:sldId id="842" r:id="rId52"/>
    <p:sldId id="843" r:id="rId53"/>
    <p:sldId id="844" r:id="rId54"/>
    <p:sldId id="845" r:id="rId55"/>
    <p:sldId id="846" r:id="rId56"/>
    <p:sldId id="847" r:id="rId57"/>
    <p:sldId id="1212" r:id="rId58"/>
    <p:sldId id="848" r:id="rId59"/>
    <p:sldId id="849" r:id="rId60"/>
    <p:sldId id="850" r:id="rId61"/>
    <p:sldId id="851" r:id="rId62"/>
    <p:sldId id="852" r:id="rId63"/>
    <p:sldId id="853" r:id="rId64"/>
    <p:sldId id="854" r:id="rId65"/>
    <p:sldId id="856" r:id="rId66"/>
    <p:sldId id="857" r:id="rId67"/>
    <p:sldId id="858" r:id="rId68"/>
    <p:sldId id="859" r:id="rId69"/>
    <p:sldId id="860" r:id="rId70"/>
    <p:sldId id="861" r:id="rId71"/>
    <p:sldId id="862" r:id="rId72"/>
    <p:sldId id="863" r:id="rId73"/>
    <p:sldId id="864" r:id="rId74"/>
    <p:sldId id="865" r:id="rId75"/>
    <p:sldId id="866" r:id="rId76"/>
    <p:sldId id="867" r:id="rId77"/>
    <p:sldId id="868" r:id="rId78"/>
    <p:sldId id="869" r:id="rId79"/>
    <p:sldId id="870" r:id="rId80"/>
    <p:sldId id="871" r:id="rId81"/>
    <p:sldId id="872" r:id="rId82"/>
    <p:sldId id="873" r:id="rId83"/>
    <p:sldId id="874" r:id="rId84"/>
    <p:sldId id="875" r:id="rId85"/>
    <p:sldId id="876" r:id="rId86"/>
    <p:sldId id="877" r:id="rId87"/>
    <p:sldId id="878" r:id="rId88"/>
    <p:sldId id="879" r:id="rId89"/>
    <p:sldId id="880" r:id="rId90"/>
    <p:sldId id="1216" r:id="rId91"/>
    <p:sldId id="1218" r:id="rId92"/>
    <p:sldId id="1217" r:id="rId93"/>
    <p:sldId id="1219" r:id="rId94"/>
    <p:sldId id="1220" r:id="rId95"/>
    <p:sldId id="1221" r:id="rId96"/>
    <p:sldId id="1222" r:id="rId97"/>
    <p:sldId id="1223" r:id="rId98"/>
    <p:sldId id="1224" r:id="rId99"/>
    <p:sldId id="1225" r:id="rId100"/>
    <p:sldId id="1226" r:id="rId101"/>
    <p:sldId id="1227" r:id="rId102"/>
    <p:sldId id="1228" r:id="rId103"/>
    <p:sldId id="1229" r:id="rId104"/>
    <p:sldId id="881" r:id="rId105"/>
    <p:sldId id="882" r:id="rId106"/>
    <p:sldId id="883" r:id="rId107"/>
    <p:sldId id="1213" r:id="rId108"/>
    <p:sldId id="892" r:id="rId109"/>
    <p:sldId id="893" r:id="rId110"/>
    <p:sldId id="886" r:id="rId111"/>
    <p:sldId id="887" r:id="rId112"/>
    <p:sldId id="890" r:id="rId113"/>
    <p:sldId id="889" r:id="rId114"/>
    <p:sldId id="888" r:id="rId115"/>
    <p:sldId id="1230" r:id="rId116"/>
    <p:sldId id="891" r:id="rId117"/>
    <p:sldId id="894" r:id="rId118"/>
    <p:sldId id="895" r:id="rId119"/>
    <p:sldId id="896" r:id="rId120"/>
    <p:sldId id="897" r:id="rId121"/>
    <p:sldId id="898" r:id="rId122"/>
    <p:sldId id="899" r:id="rId123"/>
    <p:sldId id="900" r:id="rId124"/>
    <p:sldId id="901" r:id="rId125"/>
    <p:sldId id="902" r:id="rId126"/>
    <p:sldId id="903" r:id="rId127"/>
    <p:sldId id="904" r:id="rId128"/>
    <p:sldId id="905" r:id="rId129"/>
    <p:sldId id="906" r:id="rId130"/>
    <p:sldId id="907" r:id="rId131"/>
    <p:sldId id="908" r:id="rId132"/>
    <p:sldId id="909" r:id="rId133"/>
    <p:sldId id="910" r:id="rId134"/>
    <p:sldId id="911" r:id="rId135"/>
    <p:sldId id="912" r:id="rId136"/>
    <p:sldId id="913" r:id="rId137"/>
    <p:sldId id="914" r:id="rId138"/>
    <p:sldId id="1231" r:id="rId139"/>
    <p:sldId id="920" r:id="rId140"/>
    <p:sldId id="921" r:id="rId141"/>
    <p:sldId id="922" r:id="rId142"/>
    <p:sldId id="1233" r:id="rId143"/>
    <p:sldId id="1232" r:id="rId144"/>
    <p:sldId id="1234" r:id="rId145"/>
    <p:sldId id="1236" r:id="rId146"/>
    <p:sldId id="1235" r:id="rId147"/>
    <p:sldId id="915" r:id="rId148"/>
    <p:sldId id="923" r:id="rId149"/>
    <p:sldId id="924" r:id="rId150"/>
    <p:sldId id="926" r:id="rId151"/>
    <p:sldId id="1244" r:id="rId152"/>
    <p:sldId id="1245" r:id="rId153"/>
    <p:sldId id="929" r:id="rId154"/>
    <p:sldId id="1237" r:id="rId155"/>
    <p:sldId id="1241" r:id="rId156"/>
    <p:sldId id="1238" r:id="rId157"/>
    <p:sldId id="932" r:id="rId158"/>
    <p:sldId id="934" r:id="rId159"/>
    <p:sldId id="1242" r:id="rId160"/>
    <p:sldId id="1243" r:id="rId161"/>
    <p:sldId id="942" r:id="rId162"/>
    <p:sldId id="943" r:id="rId163"/>
    <p:sldId id="945" r:id="rId164"/>
    <p:sldId id="946" r:id="rId165"/>
    <p:sldId id="916" r:id="rId166"/>
    <p:sldId id="917" r:id="rId167"/>
    <p:sldId id="918" r:id="rId168"/>
    <p:sldId id="919" r:id="rId169"/>
    <p:sldId id="935" r:id="rId170"/>
    <p:sldId id="936" r:id="rId171"/>
    <p:sldId id="937" r:id="rId172"/>
    <p:sldId id="938" r:id="rId173"/>
    <p:sldId id="939" r:id="rId174"/>
    <p:sldId id="940" r:id="rId175"/>
    <p:sldId id="941" r:id="rId176"/>
    <p:sldId id="944" r:id="rId177"/>
    <p:sldId id="930" r:id="rId178"/>
    <p:sldId id="931" r:id="rId179"/>
  </p:sldIdLst>
  <p:sldSz cx="12192000" cy="6858000"/>
  <p:notesSz cx="7315200" cy="9601200"/>
  <p:custDataLst>
    <p:tags r:id="rId182"/>
  </p:custDataLst>
  <p:defaultTextStyle>
    <a:defPPr>
      <a:defRPr lang="ko-KR"/>
    </a:defPPr>
    <a:lvl1pPr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1pPr>
    <a:lvl2pPr marL="4572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2pPr>
    <a:lvl3pPr marL="9144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3pPr>
    <a:lvl4pPr marL="13716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4pPr>
    <a:lvl5pPr marL="18288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6pPr>
    <a:lvl7pPr marL="27432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7pPr>
    <a:lvl8pPr marL="32004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8pPr>
    <a:lvl9pPr marL="36576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9pPr>
  </p:defaultTextStyle>
  <p:extLst>
    <p:ext uri="{EFAFB233-063F-42B5-8137-9DF3F51BA10A}">
      <p15:sldGuideLst xmlns:p15="http://schemas.microsoft.com/office/powerpoint/2012/main">
        <p15:guide id="1" orient="horz" pos="4088" userDrawn="1">
          <p15:clr>
            <a:srgbClr val="A4A3A4"/>
          </p15:clr>
        </p15:guide>
        <p15:guide id="2" orient="horz" pos="142" userDrawn="1">
          <p15:clr>
            <a:srgbClr val="A4A3A4"/>
          </p15:clr>
        </p15:guide>
        <p15:guide id="3" pos="212" userDrawn="1">
          <p15:clr>
            <a:srgbClr val="A4A3A4"/>
          </p15:clr>
        </p15:guide>
        <p15:guide id="4" pos="7468"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ED9F"/>
    <a:srgbClr val="F89EDC"/>
    <a:srgbClr val="FF6600"/>
    <a:srgbClr val="FFD700"/>
    <a:srgbClr val="00008B"/>
    <a:srgbClr val="F462C7"/>
    <a:srgbClr val="000000"/>
    <a:srgbClr val="99FDEC"/>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88" autoAdjust="0"/>
    <p:restoredTop sz="92683" autoAdjust="0"/>
  </p:normalViewPr>
  <p:slideViewPr>
    <p:cSldViewPr snapToObjects="1">
      <p:cViewPr varScale="1">
        <p:scale>
          <a:sx n="63" d="100"/>
          <a:sy n="63" d="100"/>
        </p:scale>
        <p:origin x="1084" y="56"/>
      </p:cViewPr>
      <p:guideLst>
        <p:guide orient="horz" pos="4088"/>
        <p:guide orient="horz" pos="142"/>
        <p:guide pos="212"/>
        <p:guide pos="7468"/>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p:cViewPr varScale="1">
        <p:scale>
          <a:sx n="86" d="100"/>
          <a:sy n="86" d="100"/>
        </p:scale>
        <p:origin x="3192" y="84"/>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handoutMaster" Target="handoutMasters/handout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tags" Target="tags/tag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customXml" Target="../customXml/item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notesMaster" Target="notesMasters/notesMaster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customXml" Target="../customXml/item1.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170717" cy="481604"/>
          </a:xfrm>
          <a:prstGeom prst="rect">
            <a:avLst/>
          </a:prstGeom>
        </p:spPr>
        <p:txBody>
          <a:bodyPr vert="horz" lIns="91440" tIns="45720" rIns="91440" bIns="45720" rtlCol="0"/>
          <a:lstStyle>
            <a:lvl1pPr algn="l">
              <a:defRPr sz="1200"/>
            </a:lvl1pPr>
          </a:lstStyle>
          <a:p>
            <a:pPr>
              <a:defRPr/>
            </a:pPr>
            <a:endParaRPr lang="ko-KR" altLang="en-US"/>
          </a:p>
        </p:txBody>
      </p:sp>
      <p:sp>
        <p:nvSpPr>
          <p:cNvPr id="3" name="날짜 개체 틀 2"/>
          <p:cNvSpPr>
            <a:spLocks noGrp="1"/>
          </p:cNvSpPr>
          <p:nvPr>
            <p:ph type="dt" sz="quarter" idx="1"/>
          </p:nvPr>
        </p:nvSpPr>
        <p:spPr>
          <a:xfrm>
            <a:off x="4142775" y="0"/>
            <a:ext cx="3170717" cy="481604"/>
          </a:xfrm>
          <a:prstGeom prst="rect">
            <a:avLst/>
          </a:prstGeom>
        </p:spPr>
        <p:txBody>
          <a:bodyPr vert="horz" lIns="91440" tIns="45720" rIns="91440" bIns="45720" rtlCol="0"/>
          <a:lstStyle>
            <a:lvl1pPr algn="r">
              <a:defRPr sz="1200"/>
            </a:lvl1pPr>
          </a:lstStyle>
          <a:p>
            <a:pPr>
              <a:defRPr/>
            </a:pPr>
            <a:fld id="{EABE511C-0FA6-4D51-A8B3-7C04F07918F8}" type="datetimeFigureOut">
              <a:rPr lang="ko-KR" altLang="en-US"/>
              <a:pPr>
                <a:defRPr/>
              </a:pPr>
              <a:t>2023-06-21</a:t>
            </a:fld>
            <a:endParaRPr lang="ko-KR" altLang="en-US"/>
          </a:p>
        </p:txBody>
      </p:sp>
      <p:sp>
        <p:nvSpPr>
          <p:cNvPr id="4" name="바닥글 개체 틀 3"/>
          <p:cNvSpPr>
            <a:spLocks noGrp="1"/>
          </p:cNvSpPr>
          <p:nvPr>
            <p:ph type="ftr" sz="quarter" idx="2"/>
          </p:nvPr>
        </p:nvSpPr>
        <p:spPr>
          <a:xfrm>
            <a:off x="0" y="9119596"/>
            <a:ext cx="3170717" cy="481604"/>
          </a:xfrm>
          <a:prstGeom prst="rect">
            <a:avLst/>
          </a:prstGeom>
        </p:spPr>
        <p:txBody>
          <a:bodyPr vert="horz" lIns="91440" tIns="45720" rIns="91440" bIns="45720" rtlCol="0" anchor="b"/>
          <a:lstStyle>
            <a:lvl1pPr algn="l">
              <a:defRPr sz="1200"/>
            </a:lvl1pPr>
          </a:lstStyle>
          <a:p>
            <a:pPr>
              <a:defRPr/>
            </a:pPr>
            <a:endParaRPr lang="ko-KR" altLang="en-US"/>
          </a:p>
        </p:txBody>
      </p:sp>
      <p:sp>
        <p:nvSpPr>
          <p:cNvPr id="5" name="슬라이드 번호 개체 틀 4"/>
          <p:cNvSpPr>
            <a:spLocks noGrp="1"/>
          </p:cNvSpPr>
          <p:nvPr>
            <p:ph type="sldNum" sz="quarter" idx="3"/>
          </p:nvPr>
        </p:nvSpPr>
        <p:spPr>
          <a:xfrm>
            <a:off x="4142775" y="9119596"/>
            <a:ext cx="3170717" cy="481604"/>
          </a:xfrm>
          <a:prstGeom prst="rect">
            <a:avLst/>
          </a:prstGeom>
        </p:spPr>
        <p:txBody>
          <a:bodyPr vert="horz" lIns="91440" tIns="45720" rIns="91440" bIns="45720" rtlCol="0" anchor="b"/>
          <a:lstStyle>
            <a:lvl1pPr algn="r">
              <a:defRPr sz="1200"/>
            </a:lvl1pPr>
          </a:lstStyle>
          <a:p>
            <a:pPr>
              <a:defRPr/>
            </a:pPr>
            <a:fld id="{959E5A63-28D4-4E7E-9E7C-08904FEF9EB0}" type="slidenum">
              <a:rPr lang="ko-KR" altLang="en-US"/>
              <a:pPr>
                <a:defRPr/>
              </a:pPr>
              <a:t>‹#›</a:t>
            </a:fld>
            <a:endParaRPr lang="ko-KR" altLang="en-US"/>
          </a:p>
        </p:txBody>
      </p:sp>
    </p:spTree>
    <p:extLst>
      <p:ext uri="{BB962C8B-B14F-4D97-AF65-F5344CB8AC3E}">
        <p14:creationId xmlns:p14="http://schemas.microsoft.com/office/powerpoint/2010/main" val="4079182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1"/>
            <a:ext cx="3170717" cy="480060"/>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lvl1pPr algn="l" defTabSz="925513" eaLnBrk="1" latinLnBrk="1" hangingPunct="1">
              <a:defRPr sz="120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idx="1"/>
          </p:nvPr>
        </p:nvSpPr>
        <p:spPr bwMode="auto">
          <a:xfrm>
            <a:off x="4142775" y="1"/>
            <a:ext cx="3170717" cy="480060"/>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lvl1pPr algn="r" defTabSz="925513" eaLnBrk="1" latinLnBrk="1" hangingPunct="1">
              <a:defRPr sz="1200">
                <a:solidFill>
                  <a:schemeClr val="tx1"/>
                </a:solidFill>
                <a:latin typeface="굴림" pitchFamily="50" charset="-127"/>
                <a:ea typeface="굴림" pitchFamily="50" charset="-127"/>
              </a:defRPr>
            </a:lvl1pPr>
          </a:lstStyle>
          <a:p>
            <a:pPr>
              <a:defRPr/>
            </a:pPr>
            <a:endParaRPr lang="en-US" altLang="ko-KR"/>
          </a:p>
        </p:txBody>
      </p:sp>
      <p:sp>
        <p:nvSpPr>
          <p:cNvPr id="3076" name="Rectangle 4"/>
          <p:cNvSpPr>
            <a:spLocks noGrp="1" noRot="1" noChangeAspect="1" noChangeArrowheads="1" noTextEdit="1"/>
          </p:cNvSpPr>
          <p:nvPr>
            <p:ph type="sldImg" idx="2"/>
          </p:nvPr>
        </p:nvSpPr>
        <p:spPr bwMode="auto">
          <a:xfrm>
            <a:off x="461963" y="722313"/>
            <a:ext cx="6397625" cy="35988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731179" y="4561343"/>
            <a:ext cx="5852843" cy="4318996"/>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8198" name="Rectangle 6"/>
          <p:cNvSpPr>
            <a:spLocks noGrp="1" noChangeArrowheads="1"/>
          </p:cNvSpPr>
          <p:nvPr>
            <p:ph type="ftr" sz="quarter" idx="4"/>
          </p:nvPr>
        </p:nvSpPr>
        <p:spPr bwMode="auto">
          <a:xfrm>
            <a:off x="0" y="9119597"/>
            <a:ext cx="3170717" cy="480060"/>
          </a:xfrm>
          <a:prstGeom prst="rect">
            <a:avLst/>
          </a:prstGeom>
          <a:noFill/>
          <a:ln w="9525">
            <a:noFill/>
            <a:miter lim="800000"/>
            <a:headEnd/>
            <a:tailEnd/>
          </a:ln>
          <a:effectLst/>
        </p:spPr>
        <p:txBody>
          <a:bodyPr vert="horz" wrap="square" lIns="92620" tIns="46310" rIns="92620" bIns="46310" numCol="1" anchor="b" anchorCtr="0" compatLnSpc="1">
            <a:prstTxWarp prst="textNoShape">
              <a:avLst/>
            </a:prstTxWarp>
          </a:bodyPr>
          <a:lstStyle>
            <a:lvl1pPr algn="l" defTabSz="925513" eaLnBrk="1" latinLnBrk="1" hangingPunct="1">
              <a:defRPr sz="1200">
                <a:solidFill>
                  <a:schemeClr val="tx1"/>
                </a:solidFill>
                <a:latin typeface="굴림" pitchFamily="50" charset="-127"/>
                <a:ea typeface="굴림" pitchFamily="50" charset="-127"/>
              </a:defRPr>
            </a:lvl1pPr>
          </a:lstStyle>
          <a:p>
            <a:pPr>
              <a:defRPr/>
            </a:pPr>
            <a:endParaRPr lang="en-US" altLang="ko-KR"/>
          </a:p>
        </p:txBody>
      </p:sp>
      <p:sp>
        <p:nvSpPr>
          <p:cNvPr id="8199" name="Rectangle 7"/>
          <p:cNvSpPr>
            <a:spLocks noGrp="1" noChangeArrowheads="1"/>
          </p:cNvSpPr>
          <p:nvPr>
            <p:ph type="sldNum" sz="quarter" idx="5"/>
          </p:nvPr>
        </p:nvSpPr>
        <p:spPr bwMode="auto">
          <a:xfrm>
            <a:off x="4142775" y="9119597"/>
            <a:ext cx="3170717" cy="480060"/>
          </a:xfrm>
          <a:prstGeom prst="rect">
            <a:avLst/>
          </a:prstGeom>
          <a:noFill/>
          <a:ln w="9525">
            <a:noFill/>
            <a:miter lim="800000"/>
            <a:headEnd/>
            <a:tailEnd/>
          </a:ln>
          <a:effectLst/>
        </p:spPr>
        <p:txBody>
          <a:bodyPr vert="horz" wrap="square" lIns="92620" tIns="46310" rIns="92620" bIns="46310" numCol="1" anchor="b" anchorCtr="0" compatLnSpc="1">
            <a:prstTxWarp prst="textNoShape">
              <a:avLst/>
            </a:prstTxWarp>
          </a:bodyPr>
          <a:lstStyle>
            <a:lvl1pPr algn="r" defTabSz="925513" eaLnBrk="1" latinLnBrk="1" hangingPunct="1">
              <a:defRPr sz="1200">
                <a:solidFill>
                  <a:schemeClr val="tx1"/>
                </a:solidFill>
                <a:latin typeface="굴림" panose="020B0600000101010101" pitchFamily="50" charset="-127"/>
                <a:ea typeface="굴림" panose="020B0600000101010101" pitchFamily="50" charset="-127"/>
              </a:defRPr>
            </a:lvl1pPr>
          </a:lstStyle>
          <a:p>
            <a:pPr>
              <a:defRPr/>
            </a:pPr>
            <a:fld id="{524695D2-9D53-4741-8B14-4E817D3A42AD}" type="slidenum">
              <a:rPr lang="en-US" altLang="ko-KR"/>
              <a:pPr>
                <a:defRPr/>
              </a:pPr>
              <a:t>‹#›</a:t>
            </a:fld>
            <a:endParaRPr lang="en-US" altLang="ko-KR"/>
          </a:p>
        </p:txBody>
      </p:sp>
    </p:spTree>
    <p:extLst>
      <p:ext uri="{BB962C8B-B14F-4D97-AF65-F5344CB8AC3E}">
        <p14:creationId xmlns:p14="http://schemas.microsoft.com/office/powerpoint/2010/main" val="1005518556"/>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a:t>
            </a:fld>
            <a:endParaRPr lang="en-US" altLang="ko-KR"/>
          </a:p>
        </p:txBody>
      </p:sp>
    </p:spTree>
    <p:extLst>
      <p:ext uri="{BB962C8B-B14F-4D97-AF65-F5344CB8AC3E}">
        <p14:creationId xmlns:p14="http://schemas.microsoft.com/office/powerpoint/2010/main" val="1051351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146</a:t>
            </a:fld>
            <a:endParaRPr lang="en-US" altLang="ko-KR"/>
          </a:p>
        </p:txBody>
      </p:sp>
    </p:spTree>
    <p:extLst>
      <p:ext uri="{BB962C8B-B14F-4D97-AF65-F5344CB8AC3E}">
        <p14:creationId xmlns:p14="http://schemas.microsoft.com/office/powerpoint/2010/main" val="2893463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147</a:t>
            </a:fld>
            <a:endParaRPr lang="en-US" altLang="ko-KR"/>
          </a:p>
        </p:txBody>
      </p:sp>
    </p:spTree>
    <p:extLst>
      <p:ext uri="{BB962C8B-B14F-4D97-AF65-F5344CB8AC3E}">
        <p14:creationId xmlns:p14="http://schemas.microsoft.com/office/powerpoint/2010/main" val="2161814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148</a:t>
            </a:fld>
            <a:endParaRPr lang="en-US" altLang="ko-KR"/>
          </a:p>
        </p:txBody>
      </p:sp>
    </p:spTree>
    <p:extLst>
      <p:ext uri="{BB962C8B-B14F-4D97-AF65-F5344CB8AC3E}">
        <p14:creationId xmlns:p14="http://schemas.microsoft.com/office/powerpoint/2010/main" val="2868075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149</a:t>
            </a:fld>
            <a:endParaRPr lang="en-US" altLang="ko-KR"/>
          </a:p>
        </p:txBody>
      </p:sp>
    </p:spTree>
    <p:extLst>
      <p:ext uri="{BB962C8B-B14F-4D97-AF65-F5344CB8AC3E}">
        <p14:creationId xmlns:p14="http://schemas.microsoft.com/office/powerpoint/2010/main" val="3794737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150</a:t>
            </a:fld>
            <a:endParaRPr lang="en-US" altLang="ko-KR"/>
          </a:p>
        </p:txBody>
      </p:sp>
    </p:spTree>
    <p:extLst>
      <p:ext uri="{BB962C8B-B14F-4D97-AF65-F5344CB8AC3E}">
        <p14:creationId xmlns:p14="http://schemas.microsoft.com/office/powerpoint/2010/main" val="896288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164</a:t>
            </a:fld>
            <a:endParaRPr lang="en-US" altLang="ko-KR"/>
          </a:p>
        </p:txBody>
      </p:sp>
    </p:spTree>
    <p:extLst>
      <p:ext uri="{BB962C8B-B14F-4D97-AF65-F5344CB8AC3E}">
        <p14:creationId xmlns:p14="http://schemas.microsoft.com/office/powerpoint/2010/main" val="2785942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165</a:t>
            </a:fld>
            <a:endParaRPr lang="en-US" altLang="ko-KR"/>
          </a:p>
        </p:txBody>
      </p:sp>
    </p:spTree>
    <p:extLst>
      <p:ext uri="{BB962C8B-B14F-4D97-AF65-F5344CB8AC3E}">
        <p14:creationId xmlns:p14="http://schemas.microsoft.com/office/powerpoint/2010/main" val="1565929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166</a:t>
            </a:fld>
            <a:endParaRPr lang="en-US" altLang="ko-KR"/>
          </a:p>
        </p:txBody>
      </p:sp>
    </p:spTree>
    <p:extLst>
      <p:ext uri="{BB962C8B-B14F-4D97-AF65-F5344CB8AC3E}">
        <p14:creationId xmlns:p14="http://schemas.microsoft.com/office/powerpoint/2010/main" val="3834594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167</a:t>
            </a:fld>
            <a:endParaRPr lang="en-US" altLang="ko-KR"/>
          </a:p>
        </p:txBody>
      </p:sp>
    </p:spTree>
    <p:extLst>
      <p:ext uri="{BB962C8B-B14F-4D97-AF65-F5344CB8AC3E}">
        <p14:creationId xmlns:p14="http://schemas.microsoft.com/office/powerpoint/2010/main" val="3569893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a:t>
            </a:fld>
            <a:endParaRPr lang="en-US" altLang="ko-KR"/>
          </a:p>
        </p:txBody>
      </p:sp>
    </p:spTree>
    <p:extLst>
      <p:ext uri="{BB962C8B-B14F-4D97-AF65-F5344CB8AC3E}">
        <p14:creationId xmlns:p14="http://schemas.microsoft.com/office/powerpoint/2010/main" val="402021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524695D2-9D53-4741-8B14-4E817D3A42AD}" type="slidenum">
              <a:rPr lang="en-US" altLang="ko-KR" smtClean="0"/>
              <a:pPr>
                <a:defRPr/>
              </a:pPr>
              <a:t>39</a:t>
            </a:fld>
            <a:endParaRPr lang="en-US" altLang="ko-KR"/>
          </a:p>
        </p:txBody>
      </p:sp>
    </p:spTree>
    <p:extLst>
      <p:ext uri="{BB962C8B-B14F-4D97-AF65-F5344CB8AC3E}">
        <p14:creationId xmlns:p14="http://schemas.microsoft.com/office/powerpoint/2010/main" val="1026177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136</a:t>
            </a:fld>
            <a:endParaRPr lang="en-US" altLang="ko-KR"/>
          </a:p>
        </p:txBody>
      </p:sp>
    </p:spTree>
    <p:extLst>
      <p:ext uri="{BB962C8B-B14F-4D97-AF65-F5344CB8AC3E}">
        <p14:creationId xmlns:p14="http://schemas.microsoft.com/office/powerpoint/2010/main" val="2195833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137</a:t>
            </a:fld>
            <a:endParaRPr lang="en-US" altLang="ko-KR"/>
          </a:p>
        </p:txBody>
      </p:sp>
    </p:spTree>
    <p:extLst>
      <p:ext uri="{BB962C8B-B14F-4D97-AF65-F5344CB8AC3E}">
        <p14:creationId xmlns:p14="http://schemas.microsoft.com/office/powerpoint/2010/main" val="131356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138</a:t>
            </a:fld>
            <a:endParaRPr lang="en-US" altLang="ko-KR"/>
          </a:p>
        </p:txBody>
      </p:sp>
    </p:spTree>
    <p:extLst>
      <p:ext uri="{BB962C8B-B14F-4D97-AF65-F5344CB8AC3E}">
        <p14:creationId xmlns:p14="http://schemas.microsoft.com/office/powerpoint/2010/main" val="54563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139</a:t>
            </a:fld>
            <a:endParaRPr lang="en-US" altLang="ko-KR"/>
          </a:p>
        </p:txBody>
      </p:sp>
    </p:spTree>
    <p:extLst>
      <p:ext uri="{BB962C8B-B14F-4D97-AF65-F5344CB8AC3E}">
        <p14:creationId xmlns:p14="http://schemas.microsoft.com/office/powerpoint/2010/main" val="1502574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140</a:t>
            </a:fld>
            <a:endParaRPr lang="en-US" altLang="ko-KR"/>
          </a:p>
        </p:txBody>
      </p:sp>
    </p:spTree>
    <p:extLst>
      <p:ext uri="{BB962C8B-B14F-4D97-AF65-F5344CB8AC3E}">
        <p14:creationId xmlns:p14="http://schemas.microsoft.com/office/powerpoint/2010/main" val="175897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142</a:t>
            </a:fld>
            <a:endParaRPr lang="en-US" altLang="ko-KR"/>
          </a:p>
        </p:txBody>
      </p:sp>
    </p:spTree>
    <p:extLst>
      <p:ext uri="{BB962C8B-B14F-4D97-AF65-F5344CB8AC3E}">
        <p14:creationId xmlns:p14="http://schemas.microsoft.com/office/powerpoint/2010/main" val="1885638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562722" indent="0" algn="ctr">
              <a:buNone/>
              <a:defRPr/>
            </a:lvl2pPr>
            <a:lvl3pPr marL="1125444" indent="0" algn="ctr">
              <a:buNone/>
              <a:defRPr/>
            </a:lvl3pPr>
            <a:lvl4pPr marL="1688165" indent="0" algn="ctr">
              <a:buNone/>
              <a:defRPr/>
            </a:lvl4pPr>
            <a:lvl5pPr marL="2250887" indent="0" algn="ctr">
              <a:buNone/>
              <a:defRPr/>
            </a:lvl5pPr>
            <a:lvl6pPr marL="2813609" indent="0" algn="ctr">
              <a:buNone/>
              <a:defRPr/>
            </a:lvl6pPr>
            <a:lvl7pPr marL="3376331" indent="0" algn="ctr">
              <a:buNone/>
              <a:defRPr/>
            </a:lvl7pPr>
            <a:lvl8pPr marL="3939052" indent="0" algn="ctr">
              <a:buNone/>
              <a:defRPr/>
            </a:lvl8pPr>
            <a:lvl9pPr marL="4501774" indent="0" algn="ctr">
              <a:buNone/>
              <a:defRPr/>
            </a:lvl9pPr>
          </a:lstStyle>
          <a:p>
            <a:r>
              <a:rPr lang="ko-KR" altLang="en-US"/>
              <a:t>마스터 부제목 스타일 편집</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8C567F9A-E78D-41A1-BE93-92019483F86F}" type="slidenum">
              <a:rPr lang="en-US" altLang="ko-KR"/>
              <a:pPr>
                <a:defRPr/>
              </a:pPr>
              <a:t>‹#›</a:t>
            </a:fld>
            <a:endParaRPr lang="en-US" altLang="ko-KR"/>
          </a:p>
        </p:txBody>
      </p:sp>
    </p:spTree>
    <p:extLst>
      <p:ext uri="{BB962C8B-B14F-4D97-AF65-F5344CB8AC3E}">
        <p14:creationId xmlns:p14="http://schemas.microsoft.com/office/powerpoint/2010/main" val="366262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a:xfrm>
            <a:off x="609600" y="1600201"/>
            <a:ext cx="10972800" cy="452596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746719C3-1FF9-4866-8919-D52187D82200}" type="slidenum">
              <a:rPr lang="en-US" altLang="ko-KR"/>
              <a:pPr>
                <a:defRPr/>
              </a:pPr>
              <a:t>‹#›</a:t>
            </a:fld>
            <a:endParaRPr lang="en-US" altLang="ko-KR"/>
          </a:p>
        </p:txBody>
      </p:sp>
    </p:spTree>
    <p:extLst>
      <p:ext uri="{BB962C8B-B14F-4D97-AF65-F5344CB8AC3E}">
        <p14:creationId xmlns:p14="http://schemas.microsoft.com/office/powerpoint/2010/main" val="1444970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70816" y="1052513"/>
            <a:ext cx="2811584" cy="507365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336062" y="1052513"/>
            <a:ext cx="8247185" cy="5073650"/>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05AEED7C-7190-40A3-B20F-721B435BE2C1}" type="slidenum">
              <a:rPr lang="en-US" altLang="ko-KR"/>
              <a:pPr>
                <a:defRPr/>
              </a:pPr>
              <a:t>‹#›</a:t>
            </a:fld>
            <a:endParaRPr lang="en-US" altLang="ko-KR"/>
          </a:p>
        </p:txBody>
      </p:sp>
    </p:spTree>
    <p:extLst>
      <p:ext uri="{BB962C8B-B14F-4D97-AF65-F5344CB8AC3E}">
        <p14:creationId xmlns:p14="http://schemas.microsoft.com/office/powerpoint/2010/main" val="274040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336062" y="1052513"/>
            <a:ext cx="10013462" cy="431800"/>
          </a:xfrm>
        </p:spPr>
        <p:txBody>
          <a:bodyPr/>
          <a:lstStyle/>
          <a:p>
            <a:r>
              <a:rPr lang="ko-KR" altLang="en-US"/>
              <a:t>마스터 제목 스타일 편집</a:t>
            </a:r>
          </a:p>
        </p:txBody>
      </p:sp>
      <p:sp>
        <p:nvSpPr>
          <p:cNvPr id="3" name="표 개체 틀 2"/>
          <p:cNvSpPr>
            <a:spLocks noGrp="1"/>
          </p:cNvSpPr>
          <p:nvPr>
            <p:ph type="tbl" idx="1"/>
          </p:nvPr>
        </p:nvSpPr>
        <p:spPr>
          <a:xfrm>
            <a:off x="609600" y="1600201"/>
            <a:ext cx="10972800" cy="4525963"/>
          </a:xfrm>
          <a:prstGeom prst="rect">
            <a:avLst/>
          </a:prstGeom>
        </p:spPr>
        <p:txBody>
          <a:bodyPr/>
          <a:lstStyle/>
          <a:p>
            <a:pPr lvl="0"/>
            <a:endParaRPr lang="ko-KR" altLang="en-US" noProof="0"/>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30A3EFE8-C838-45C8-8079-8B2673051792}" type="slidenum">
              <a:rPr lang="en-US" altLang="ko-KR"/>
              <a:pPr>
                <a:defRPr/>
              </a:pPr>
              <a:t>‹#›</a:t>
            </a:fld>
            <a:endParaRPr lang="en-US" altLang="ko-KR"/>
          </a:p>
        </p:txBody>
      </p:sp>
    </p:spTree>
    <p:extLst>
      <p:ext uri="{BB962C8B-B14F-4D97-AF65-F5344CB8AC3E}">
        <p14:creationId xmlns:p14="http://schemas.microsoft.com/office/powerpoint/2010/main" val="3082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a:prstGeom prst="rect">
            <a:avLst/>
          </a:prstGeom>
        </p:spPr>
        <p:txBody>
          <a:body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562722" indent="0" algn="ctr">
              <a:buNone/>
              <a:defRPr/>
            </a:lvl2pPr>
            <a:lvl3pPr marL="1125444" indent="0" algn="ctr">
              <a:buNone/>
              <a:defRPr/>
            </a:lvl3pPr>
            <a:lvl4pPr marL="1688165" indent="0" algn="ctr">
              <a:buNone/>
              <a:defRPr/>
            </a:lvl4pPr>
            <a:lvl5pPr marL="2250887" indent="0" algn="ctr">
              <a:buNone/>
              <a:defRPr/>
            </a:lvl5pPr>
            <a:lvl6pPr marL="2813609" indent="0" algn="ctr">
              <a:buNone/>
              <a:defRPr/>
            </a:lvl6pPr>
            <a:lvl7pPr marL="3376331" indent="0" algn="ctr">
              <a:buNone/>
              <a:defRPr/>
            </a:lvl7pPr>
            <a:lvl8pPr marL="3939052" indent="0" algn="ctr">
              <a:buNone/>
              <a:defRPr/>
            </a:lvl8pPr>
            <a:lvl9pPr marL="4501774" indent="0" algn="ctr">
              <a:buNone/>
              <a:defRPr/>
            </a:lvl9pPr>
          </a:lstStyle>
          <a:p>
            <a:r>
              <a:rPr lang="ko-KR" altLang="en-US"/>
              <a:t>마스터 부제목 스타일 편집</a:t>
            </a:r>
          </a:p>
        </p:txBody>
      </p:sp>
    </p:spTree>
    <p:extLst>
      <p:ext uri="{BB962C8B-B14F-4D97-AF65-F5344CB8AC3E}">
        <p14:creationId xmlns:p14="http://schemas.microsoft.com/office/powerpoint/2010/main" val="230744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내용 개체 틀 2"/>
          <p:cNvSpPr>
            <a:spLocks noGrp="1"/>
          </p:cNvSpPr>
          <p:nvPr>
            <p:ph idx="1"/>
          </p:nvPr>
        </p:nvSpPr>
        <p:spPr>
          <a:xfrm>
            <a:off x="609600" y="1600201"/>
            <a:ext cx="10972800" cy="452596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639915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247" y="4406901"/>
            <a:ext cx="10363200" cy="1362075"/>
          </a:xfrm>
          <a:prstGeom prst="rect">
            <a:avLst/>
          </a:prstGeom>
        </p:spPr>
        <p:txBody>
          <a:bodyPr anchor="t"/>
          <a:lstStyle>
            <a:lvl1pPr algn="l">
              <a:defRPr sz="4923" b="1" cap="all"/>
            </a:lvl1pPr>
          </a:lstStyle>
          <a:p>
            <a:r>
              <a:rPr lang="ko-KR" altLang="en-US"/>
              <a:t>마스터 제목 스타일 편집</a:t>
            </a:r>
          </a:p>
        </p:txBody>
      </p:sp>
      <p:sp>
        <p:nvSpPr>
          <p:cNvPr id="3" name="텍스트 개체 틀 2"/>
          <p:cNvSpPr>
            <a:spLocks noGrp="1"/>
          </p:cNvSpPr>
          <p:nvPr>
            <p:ph type="body" idx="1"/>
          </p:nvPr>
        </p:nvSpPr>
        <p:spPr>
          <a:xfrm>
            <a:off x="963247" y="2906713"/>
            <a:ext cx="10363200" cy="1500187"/>
          </a:xfrm>
          <a:prstGeom prst="rect">
            <a:avLst/>
          </a:prstGeom>
        </p:spPr>
        <p:txBody>
          <a:bodyPr anchor="b"/>
          <a:lstStyle>
            <a:lvl1pPr marL="0" indent="0">
              <a:buNone/>
              <a:defRPr sz="2462"/>
            </a:lvl1pPr>
            <a:lvl2pPr marL="562722" indent="0">
              <a:buNone/>
              <a:defRPr sz="2215"/>
            </a:lvl2pPr>
            <a:lvl3pPr marL="1125444" indent="0">
              <a:buNone/>
              <a:defRPr sz="1969"/>
            </a:lvl3pPr>
            <a:lvl4pPr marL="1688165" indent="0">
              <a:buNone/>
              <a:defRPr sz="1723"/>
            </a:lvl4pPr>
            <a:lvl5pPr marL="2250887" indent="0">
              <a:buNone/>
              <a:defRPr sz="1723"/>
            </a:lvl5pPr>
            <a:lvl6pPr marL="2813609" indent="0">
              <a:buNone/>
              <a:defRPr sz="1723"/>
            </a:lvl6pPr>
            <a:lvl7pPr marL="3376331" indent="0">
              <a:buNone/>
              <a:defRPr sz="1723"/>
            </a:lvl7pPr>
            <a:lvl8pPr marL="3939052" indent="0">
              <a:buNone/>
              <a:defRPr sz="1723"/>
            </a:lvl8pPr>
            <a:lvl9pPr marL="4501774" indent="0">
              <a:buNone/>
              <a:defRPr sz="1723"/>
            </a:lvl9pPr>
          </a:lstStyle>
          <a:p>
            <a:pPr lvl="0"/>
            <a:r>
              <a:rPr lang="ko-KR" altLang="en-US"/>
              <a:t>마스터 텍스트 스타일을 편집합니다</a:t>
            </a:r>
          </a:p>
        </p:txBody>
      </p:sp>
    </p:spTree>
    <p:extLst>
      <p:ext uri="{BB962C8B-B14F-4D97-AF65-F5344CB8AC3E}">
        <p14:creationId xmlns:p14="http://schemas.microsoft.com/office/powerpoint/2010/main" val="1462425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609600"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89785"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827563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754"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754"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693" y="1535113"/>
            <a:ext cx="5388708"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6" name="내용 개체 틀 5"/>
          <p:cNvSpPr>
            <a:spLocks noGrp="1"/>
          </p:cNvSpPr>
          <p:nvPr>
            <p:ph sz="quarter" idx="4"/>
          </p:nvPr>
        </p:nvSpPr>
        <p:spPr>
          <a:xfrm>
            <a:off x="6193693" y="2174875"/>
            <a:ext cx="5388708"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28842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Tree>
    <p:extLst>
      <p:ext uri="{BB962C8B-B14F-4D97-AF65-F5344CB8AC3E}">
        <p14:creationId xmlns:p14="http://schemas.microsoft.com/office/powerpoint/2010/main" val="963345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71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609600" y="980729"/>
            <a:ext cx="10972800" cy="5145436"/>
          </a:xfrm>
          <a:prstGeom prst="rect">
            <a:avLst/>
          </a:prstGeo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DBBF992C-F1AA-4A66-8CC7-87949E2D5226}" type="slidenum">
              <a:rPr lang="en-US" altLang="ko-KR"/>
              <a:pPr>
                <a:defRPr/>
              </a:pPr>
              <a:t>‹#›</a:t>
            </a:fld>
            <a:endParaRPr lang="en-US" altLang="ko-KR"/>
          </a:p>
        </p:txBody>
      </p:sp>
    </p:spTree>
    <p:extLst>
      <p:ext uri="{BB962C8B-B14F-4D97-AF65-F5344CB8AC3E}">
        <p14:creationId xmlns:p14="http://schemas.microsoft.com/office/powerpoint/2010/main" val="5702423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0" y="273050"/>
            <a:ext cx="4011247" cy="1162050"/>
          </a:xfrm>
          <a:prstGeom prst="rect">
            <a:avLst/>
          </a:prstGeom>
        </p:spPr>
        <p:txBody>
          <a:bodyPr anchor="b"/>
          <a:lstStyle>
            <a:lvl1pPr algn="l">
              <a:defRPr sz="2462" b="1"/>
            </a:lvl1pPr>
          </a:lstStyle>
          <a:p>
            <a:r>
              <a:rPr lang="ko-KR" altLang="en-US"/>
              <a:t>마스터 제목 스타일 편집</a:t>
            </a:r>
          </a:p>
        </p:txBody>
      </p:sp>
      <p:sp>
        <p:nvSpPr>
          <p:cNvPr id="3" name="내용 개체 틀 2"/>
          <p:cNvSpPr>
            <a:spLocks noGrp="1"/>
          </p:cNvSpPr>
          <p:nvPr>
            <p:ph idx="1"/>
          </p:nvPr>
        </p:nvSpPr>
        <p:spPr>
          <a:xfrm>
            <a:off x="4767385" y="273051"/>
            <a:ext cx="6815015" cy="5853113"/>
          </a:xfrm>
          <a:prstGeom prst="rect">
            <a:avLst/>
          </a:prstGeom>
        </p:spPr>
        <p:txBody>
          <a:bodyPr/>
          <a:lstStyle>
            <a:lvl1pPr>
              <a:defRPr sz="3939"/>
            </a:lvl1pPr>
            <a:lvl2pPr>
              <a:defRPr sz="3446"/>
            </a:lvl2pPr>
            <a:lvl3pPr>
              <a:defRPr sz="2954"/>
            </a:lvl3pPr>
            <a:lvl4pPr>
              <a:defRPr sz="2462"/>
            </a:lvl4pPr>
            <a:lvl5pPr>
              <a:defRPr sz="2462"/>
            </a:lvl5pPr>
            <a:lvl6pPr>
              <a:defRPr sz="2462"/>
            </a:lvl6pPr>
            <a:lvl7pPr>
              <a:defRPr sz="2462"/>
            </a:lvl7pPr>
            <a:lvl8pPr>
              <a:defRPr sz="2462"/>
            </a:lvl8pPr>
            <a:lvl9pPr>
              <a:defRPr sz="2462"/>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0" y="1435101"/>
            <a:ext cx="4011247" cy="4691063"/>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Tree>
    <p:extLst>
      <p:ext uri="{BB962C8B-B14F-4D97-AF65-F5344CB8AC3E}">
        <p14:creationId xmlns:p14="http://schemas.microsoft.com/office/powerpoint/2010/main" val="2330966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554" y="4800600"/>
            <a:ext cx="7315200" cy="566738"/>
          </a:xfrm>
          <a:prstGeom prst="rect">
            <a:avLst/>
          </a:prstGeom>
        </p:spPr>
        <p:txBody>
          <a:bodyPr anchor="b"/>
          <a:lstStyle>
            <a:lvl1pPr algn="l">
              <a:defRPr sz="2462" b="1"/>
            </a:lvl1pPr>
          </a:lstStyle>
          <a:p>
            <a:r>
              <a:rPr lang="ko-KR" altLang="en-US"/>
              <a:t>마스터 제목 스타일 편집</a:t>
            </a:r>
          </a:p>
        </p:txBody>
      </p:sp>
      <p:sp>
        <p:nvSpPr>
          <p:cNvPr id="3" name="그림 개체 틀 2"/>
          <p:cNvSpPr>
            <a:spLocks noGrp="1"/>
          </p:cNvSpPr>
          <p:nvPr>
            <p:ph type="pic" idx="1"/>
          </p:nvPr>
        </p:nvSpPr>
        <p:spPr>
          <a:xfrm>
            <a:off x="2389554" y="612775"/>
            <a:ext cx="7315200" cy="4114800"/>
          </a:xfrm>
          <a:prstGeom prst="rect">
            <a:avLst/>
          </a:prstGeom>
        </p:spPr>
        <p:txBody>
          <a:bodyPr/>
          <a:lstStyle>
            <a:lvl1pPr marL="0" indent="0">
              <a:buNone/>
              <a:defRPr sz="3939"/>
            </a:lvl1pPr>
            <a:lvl2pPr marL="562722" indent="0">
              <a:buNone/>
              <a:defRPr sz="3446"/>
            </a:lvl2pPr>
            <a:lvl3pPr marL="1125444" indent="0">
              <a:buNone/>
              <a:defRPr sz="2954"/>
            </a:lvl3pPr>
            <a:lvl4pPr marL="1688165" indent="0">
              <a:buNone/>
              <a:defRPr sz="2462"/>
            </a:lvl4pPr>
            <a:lvl5pPr marL="2250887" indent="0">
              <a:buNone/>
              <a:defRPr sz="2462"/>
            </a:lvl5pPr>
            <a:lvl6pPr marL="2813609" indent="0">
              <a:buNone/>
              <a:defRPr sz="2462"/>
            </a:lvl6pPr>
            <a:lvl7pPr marL="3376331" indent="0">
              <a:buNone/>
              <a:defRPr sz="2462"/>
            </a:lvl7pPr>
            <a:lvl8pPr marL="3939052" indent="0">
              <a:buNone/>
              <a:defRPr sz="2462"/>
            </a:lvl8pPr>
            <a:lvl9pPr marL="4501774" indent="0">
              <a:buNone/>
              <a:defRPr sz="2462"/>
            </a:lvl9pPr>
          </a:lstStyle>
          <a:p>
            <a:pPr lvl="0"/>
            <a:endParaRPr lang="ko-KR" altLang="en-US" noProof="0"/>
          </a:p>
        </p:txBody>
      </p:sp>
      <p:sp>
        <p:nvSpPr>
          <p:cNvPr id="4" name="텍스트 개체 틀 3"/>
          <p:cNvSpPr>
            <a:spLocks noGrp="1"/>
          </p:cNvSpPr>
          <p:nvPr>
            <p:ph type="body" sz="half" idx="2"/>
          </p:nvPr>
        </p:nvSpPr>
        <p:spPr>
          <a:xfrm>
            <a:off x="2389554" y="5367338"/>
            <a:ext cx="7315200" cy="804862"/>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Tree>
    <p:extLst>
      <p:ext uri="{BB962C8B-B14F-4D97-AF65-F5344CB8AC3E}">
        <p14:creationId xmlns:p14="http://schemas.microsoft.com/office/powerpoint/2010/main" val="924806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609600" y="1600201"/>
            <a:ext cx="10972800" cy="452596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588136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0" y="274639"/>
            <a:ext cx="2743200" cy="5851525"/>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600" y="274639"/>
            <a:ext cx="8042031" cy="5851525"/>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40476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247" y="4406901"/>
            <a:ext cx="10363200" cy="1362075"/>
          </a:xfrm>
        </p:spPr>
        <p:txBody>
          <a:bodyPr anchor="t"/>
          <a:lstStyle>
            <a:lvl1pPr algn="l">
              <a:defRPr sz="4923" b="1" cap="all"/>
            </a:lvl1pPr>
          </a:lstStyle>
          <a:p>
            <a:r>
              <a:rPr lang="ko-KR" altLang="en-US"/>
              <a:t>마스터 제목 스타일 편집</a:t>
            </a:r>
          </a:p>
        </p:txBody>
      </p:sp>
      <p:sp>
        <p:nvSpPr>
          <p:cNvPr id="3" name="텍스트 개체 틀 2"/>
          <p:cNvSpPr>
            <a:spLocks noGrp="1"/>
          </p:cNvSpPr>
          <p:nvPr>
            <p:ph type="body" idx="1"/>
          </p:nvPr>
        </p:nvSpPr>
        <p:spPr>
          <a:xfrm>
            <a:off x="963247" y="2906713"/>
            <a:ext cx="10363200" cy="1500187"/>
          </a:xfrm>
          <a:prstGeom prst="rect">
            <a:avLst/>
          </a:prstGeom>
        </p:spPr>
        <p:txBody>
          <a:bodyPr anchor="b"/>
          <a:lstStyle>
            <a:lvl1pPr marL="0" indent="0">
              <a:buNone/>
              <a:defRPr sz="2462"/>
            </a:lvl1pPr>
            <a:lvl2pPr marL="562722" indent="0">
              <a:buNone/>
              <a:defRPr sz="2215"/>
            </a:lvl2pPr>
            <a:lvl3pPr marL="1125444" indent="0">
              <a:buNone/>
              <a:defRPr sz="1969"/>
            </a:lvl3pPr>
            <a:lvl4pPr marL="1688165" indent="0">
              <a:buNone/>
              <a:defRPr sz="1723"/>
            </a:lvl4pPr>
            <a:lvl5pPr marL="2250887" indent="0">
              <a:buNone/>
              <a:defRPr sz="1723"/>
            </a:lvl5pPr>
            <a:lvl6pPr marL="2813609" indent="0">
              <a:buNone/>
              <a:defRPr sz="1723"/>
            </a:lvl6pPr>
            <a:lvl7pPr marL="3376331" indent="0">
              <a:buNone/>
              <a:defRPr sz="1723"/>
            </a:lvl7pPr>
            <a:lvl8pPr marL="3939052" indent="0">
              <a:buNone/>
              <a:defRPr sz="1723"/>
            </a:lvl8pPr>
            <a:lvl9pPr marL="4501774" indent="0">
              <a:buNone/>
              <a:defRPr sz="1723"/>
            </a:lvl9pPr>
          </a:lstStyle>
          <a:p>
            <a:pPr lvl="0"/>
            <a:r>
              <a:rPr lang="ko-KR" altLang="en-US"/>
              <a:t>마스터 텍스트 스타일을 편집합니다</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F0B3D587-9E88-4BBC-A5ED-063E6CDE2F6D}" type="slidenum">
              <a:rPr lang="en-US" altLang="ko-KR"/>
              <a:pPr>
                <a:defRPr/>
              </a:pPr>
              <a:t>‹#›</a:t>
            </a:fld>
            <a:endParaRPr lang="en-US" altLang="ko-KR"/>
          </a:p>
        </p:txBody>
      </p:sp>
    </p:spTree>
    <p:extLst>
      <p:ext uri="{BB962C8B-B14F-4D97-AF65-F5344CB8AC3E}">
        <p14:creationId xmlns:p14="http://schemas.microsoft.com/office/powerpoint/2010/main" val="16935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600"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89785"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6"/>
          <p:cNvSpPr>
            <a:spLocks noGrp="1" noChangeArrowheads="1"/>
          </p:cNvSpPr>
          <p:nvPr>
            <p:ph type="sldNum" sz="quarter" idx="10"/>
            <p:custDataLst>
              <p:tags r:id="rId1"/>
            </p:custDataLst>
          </p:nvPr>
        </p:nvSpPr>
        <p:spPr>
          <a:ln/>
        </p:spPr>
        <p:txBody>
          <a:bodyPr/>
          <a:lstStyle>
            <a:lvl1pPr>
              <a:defRPr/>
            </a:lvl1pPr>
          </a:lstStyle>
          <a:p>
            <a:pPr>
              <a:defRPr/>
            </a:pPr>
            <a:fld id="{2E37D5C8-CBD0-466B-8C80-D963F5617AB6}" type="slidenum">
              <a:rPr lang="en-US" altLang="ko-KR"/>
              <a:pPr>
                <a:defRPr/>
              </a:pPr>
              <a:t>‹#›</a:t>
            </a:fld>
            <a:endParaRPr lang="en-US" altLang="ko-KR"/>
          </a:p>
        </p:txBody>
      </p:sp>
    </p:spTree>
    <p:extLst>
      <p:ext uri="{BB962C8B-B14F-4D97-AF65-F5344CB8AC3E}">
        <p14:creationId xmlns:p14="http://schemas.microsoft.com/office/powerpoint/2010/main" val="2590284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754"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754"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693" y="1535113"/>
            <a:ext cx="5388708"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6" name="내용 개체 틀 5"/>
          <p:cNvSpPr>
            <a:spLocks noGrp="1"/>
          </p:cNvSpPr>
          <p:nvPr>
            <p:ph sz="quarter" idx="4"/>
          </p:nvPr>
        </p:nvSpPr>
        <p:spPr>
          <a:xfrm>
            <a:off x="6193693" y="2174875"/>
            <a:ext cx="5388708"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6"/>
          <p:cNvSpPr>
            <a:spLocks noGrp="1" noChangeArrowheads="1"/>
          </p:cNvSpPr>
          <p:nvPr>
            <p:ph type="sldNum" sz="quarter" idx="10"/>
            <p:custDataLst>
              <p:tags r:id="rId1"/>
            </p:custDataLst>
          </p:nvPr>
        </p:nvSpPr>
        <p:spPr>
          <a:ln/>
        </p:spPr>
        <p:txBody>
          <a:bodyPr/>
          <a:lstStyle>
            <a:lvl1pPr>
              <a:defRPr/>
            </a:lvl1pPr>
          </a:lstStyle>
          <a:p>
            <a:pPr>
              <a:defRPr/>
            </a:pPr>
            <a:fld id="{2BB691C7-E646-43CD-B762-BB00A3AEE52F}" type="slidenum">
              <a:rPr lang="en-US" altLang="ko-KR"/>
              <a:pPr>
                <a:defRPr/>
              </a:pPr>
              <a:t>‹#›</a:t>
            </a:fld>
            <a:endParaRPr lang="en-US" altLang="ko-KR"/>
          </a:p>
        </p:txBody>
      </p:sp>
    </p:spTree>
    <p:extLst>
      <p:ext uri="{BB962C8B-B14F-4D97-AF65-F5344CB8AC3E}">
        <p14:creationId xmlns:p14="http://schemas.microsoft.com/office/powerpoint/2010/main" val="1649593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Rectangle 6"/>
          <p:cNvSpPr>
            <a:spLocks noGrp="1" noChangeArrowheads="1"/>
          </p:cNvSpPr>
          <p:nvPr>
            <p:ph type="sldNum" sz="quarter" idx="10"/>
            <p:custDataLst>
              <p:tags r:id="rId1"/>
            </p:custDataLst>
          </p:nvPr>
        </p:nvSpPr>
        <p:spPr>
          <a:ln/>
        </p:spPr>
        <p:txBody>
          <a:bodyPr/>
          <a:lstStyle>
            <a:lvl1pPr>
              <a:defRPr/>
            </a:lvl1pPr>
          </a:lstStyle>
          <a:p>
            <a:pPr>
              <a:defRPr/>
            </a:pPr>
            <a:fld id="{3D2E67BE-DBC0-4623-8B14-EB6DFEF5475A}" type="slidenum">
              <a:rPr lang="en-US" altLang="ko-KR"/>
              <a:pPr>
                <a:defRPr/>
              </a:pPr>
              <a:t>‹#›</a:t>
            </a:fld>
            <a:endParaRPr lang="en-US" altLang="ko-KR"/>
          </a:p>
        </p:txBody>
      </p:sp>
    </p:spTree>
    <p:extLst>
      <p:ext uri="{BB962C8B-B14F-4D97-AF65-F5344CB8AC3E}">
        <p14:creationId xmlns:p14="http://schemas.microsoft.com/office/powerpoint/2010/main" val="327368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6"/>
          <p:cNvSpPr>
            <a:spLocks noGrp="1" noChangeArrowheads="1"/>
          </p:cNvSpPr>
          <p:nvPr>
            <p:ph type="sldNum" sz="quarter" idx="10"/>
            <p:custDataLst>
              <p:tags r:id="rId1"/>
            </p:custDataLst>
          </p:nvPr>
        </p:nvSpPr>
        <p:spPr>
          <a:ln/>
        </p:spPr>
        <p:txBody>
          <a:bodyPr/>
          <a:lstStyle>
            <a:lvl1pPr>
              <a:defRPr/>
            </a:lvl1pPr>
          </a:lstStyle>
          <a:p>
            <a:pPr>
              <a:defRPr/>
            </a:pPr>
            <a:fld id="{10C0A1F7-B8A1-42CB-81DC-06B1B2881CE1}" type="slidenum">
              <a:rPr lang="en-US" altLang="ko-KR"/>
              <a:pPr>
                <a:defRPr/>
              </a:pPr>
              <a:t>‹#›</a:t>
            </a:fld>
            <a:endParaRPr lang="en-US" altLang="ko-KR"/>
          </a:p>
        </p:txBody>
      </p:sp>
    </p:spTree>
    <p:extLst>
      <p:ext uri="{BB962C8B-B14F-4D97-AF65-F5344CB8AC3E}">
        <p14:creationId xmlns:p14="http://schemas.microsoft.com/office/powerpoint/2010/main" val="244678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0" y="273050"/>
            <a:ext cx="4011247" cy="1162050"/>
          </a:xfrm>
        </p:spPr>
        <p:txBody>
          <a:bodyPr anchor="b"/>
          <a:lstStyle>
            <a:lvl1pPr algn="l">
              <a:defRPr sz="2462" b="1"/>
            </a:lvl1pPr>
          </a:lstStyle>
          <a:p>
            <a:r>
              <a:rPr lang="ko-KR" altLang="en-US"/>
              <a:t>마스터 제목 스타일 편집</a:t>
            </a:r>
          </a:p>
        </p:txBody>
      </p:sp>
      <p:sp>
        <p:nvSpPr>
          <p:cNvPr id="3" name="내용 개체 틀 2"/>
          <p:cNvSpPr>
            <a:spLocks noGrp="1"/>
          </p:cNvSpPr>
          <p:nvPr>
            <p:ph idx="1"/>
          </p:nvPr>
        </p:nvSpPr>
        <p:spPr>
          <a:xfrm>
            <a:off x="4767385" y="273051"/>
            <a:ext cx="6815015" cy="5853113"/>
          </a:xfrm>
          <a:prstGeom prst="rect">
            <a:avLst/>
          </a:prstGeom>
        </p:spPr>
        <p:txBody>
          <a:bodyPr/>
          <a:lstStyle>
            <a:lvl1pPr>
              <a:defRPr sz="3939"/>
            </a:lvl1pPr>
            <a:lvl2pPr>
              <a:defRPr sz="3446"/>
            </a:lvl2pPr>
            <a:lvl3pPr>
              <a:defRPr sz="2954"/>
            </a:lvl3pPr>
            <a:lvl4pPr>
              <a:defRPr sz="2462"/>
            </a:lvl4pPr>
            <a:lvl5pPr>
              <a:defRPr sz="2462"/>
            </a:lvl5pPr>
            <a:lvl6pPr>
              <a:defRPr sz="2462"/>
            </a:lvl6pPr>
            <a:lvl7pPr>
              <a:defRPr sz="2462"/>
            </a:lvl7pPr>
            <a:lvl8pPr>
              <a:defRPr sz="2462"/>
            </a:lvl8pPr>
            <a:lvl9pPr>
              <a:defRPr sz="2462"/>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0" y="1435101"/>
            <a:ext cx="4011247" cy="4691063"/>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
        <p:nvSpPr>
          <p:cNvPr id="5" name="Rectangle 6"/>
          <p:cNvSpPr>
            <a:spLocks noGrp="1" noChangeArrowheads="1"/>
          </p:cNvSpPr>
          <p:nvPr>
            <p:ph type="sldNum" sz="quarter" idx="10"/>
            <p:custDataLst>
              <p:tags r:id="rId1"/>
            </p:custDataLst>
          </p:nvPr>
        </p:nvSpPr>
        <p:spPr>
          <a:ln/>
        </p:spPr>
        <p:txBody>
          <a:bodyPr/>
          <a:lstStyle>
            <a:lvl1pPr>
              <a:defRPr/>
            </a:lvl1pPr>
          </a:lstStyle>
          <a:p>
            <a:pPr>
              <a:defRPr/>
            </a:pPr>
            <a:fld id="{A087C36C-3CCD-4277-A365-9BEFAAC9AFDD}" type="slidenum">
              <a:rPr lang="en-US" altLang="ko-KR"/>
              <a:pPr>
                <a:defRPr/>
              </a:pPr>
              <a:t>‹#›</a:t>
            </a:fld>
            <a:endParaRPr lang="en-US" altLang="ko-KR"/>
          </a:p>
        </p:txBody>
      </p:sp>
    </p:spTree>
    <p:extLst>
      <p:ext uri="{BB962C8B-B14F-4D97-AF65-F5344CB8AC3E}">
        <p14:creationId xmlns:p14="http://schemas.microsoft.com/office/powerpoint/2010/main" val="314981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554" y="4800600"/>
            <a:ext cx="7315200" cy="566738"/>
          </a:xfrm>
        </p:spPr>
        <p:txBody>
          <a:bodyPr anchor="b"/>
          <a:lstStyle>
            <a:lvl1pPr algn="l">
              <a:defRPr sz="2462" b="1"/>
            </a:lvl1pPr>
          </a:lstStyle>
          <a:p>
            <a:r>
              <a:rPr lang="ko-KR" altLang="en-US"/>
              <a:t>마스터 제목 스타일 편집</a:t>
            </a:r>
          </a:p>
        </p:txBody>
      </p:sp>
      <p:sp>
        <p:nvSpPr>
          <p:cNvPr id="3" name="그림 개체 틀 2"/>
          <p:cNvSpPr>
            <a:spLocks noGrp="1"/>
          </p:cNvSpPr>
          <p:nvPr>
            <p:ph type="pic" idx="1"/>
          </p:nvPr>
        </p:nvSpPr>
        <p:spPr>
          <a:xfrm>
            <a:off x="2389554" y="612775"/>
            <a:ext cx="7315200" cy="4114800"/>
          </a:xfrm>
          <a:prstGeom prst="rect">
            <a:avLst/>
          </a:prstGeom>
        </p:spPr>
        <p:txBody>
          <a:bodyPr/>
          <a:lstStyle>
            <a:lvl1pPr marL="0" indent="0">
              <a:buNone/>
              <a:defRPr sz="3939"/>
            </a:lvl1pPr>
            <a:lvl2pPr marL="562722" indent="0">
              <a:buNone/>
              <a:defRPr sz="3446"/>
            </a:lvl2pPr>
            <a:lvl3pPr marL="1125444" indent="0">
              <a:buNone/>
              <a:defRPr sz="2954"/>
            </a:lvl3pPr>
            <a:lvl4pPr marL="1688165" indent="0">
              <a:buNone/>
              <a:defRPr sz="2462"/>
            </a:lvl4pPr>
            <a:lvl5pPr marL="2250887" indent="0">
              <a:buNone/>
              <a:defRPr sz="2462"/>
            </a:lvl5pPr>
            <a:lvl6pPr marL="2813609" indent="0">
              <a:buNone/>
              <a:defRPr sz="2462"/>
            </a:lvl6pPr>
            <a:lvl7pPr marL="3376331" indent="0">
              <a:buNone/>
              <a:defRPr sz="2462"/>
            </a:lvl7pPr>
            <a:lvl8pPr marL="3939052" indent="0">
              <a:buNone/>
              <a:defRPr sz="2462"/>
            </a:lvl8pPr>
            <a:lvl9pPr marL="4501774" indent="0">
              <a:buNone/>
              <a:defRPr sz="2462"/>
            </a:lvl9pPr>
          </a:lstStyle>
          <a:p>
            <a:pPr lvl="0"/>
            <a:endParaRPr lang="ko-KR" altLang="en-US" noProof="0"/>
          </a:p>
        </p:txBody>
      </p:sp>
      <p:sp>
        <p:nvSpPr>
          <p:cNvPr id="4" name="텍스트 개체 틀 3"/>
          <p:cNvSpPr>
            <a:spLocks noGrp="1"/>
          </p:cNvSpPr>
          <p:nvPr>
            <p:ph type="body" sz="half" idx="2"/>
          </p:nvPr>
        </p:nvSpPr>
        <p:spPr>
          <a:xfrm>
            <a:off x="2389554" y="5367338"/>
            <a:ext cx="7315200" cy="804862"/>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
        <p:nvSpPr>
          <p:cNvPr id="5" name="Rectangle 6"/>
          <p:cNvSpPr>
            <a:spLocks noGrp="1" noChangeArrowheads="1"/>
          </p:cNvSpPr>
          <p:nvPr>
            <p:ph type="sldNum" sz="quarter" idx="10"/>
            <p:custDataLst>
              <p:tags r:id="rId1"/>
            </p:custDataLst>
          </p:nvPr>
        </p:nvSpPr>
        <p:spPr>
          <a:ln/>
        </p:spPr>
        <p:txBody>
          <a:bodyPr/>
          <a:lstStyle>
            <a:lvl1pPr>
              <a:defRPr/>
            </a:lvl1pPr>
          </a:lstStyle>
          <a:p>
            <a:pPr>
              <a:defRPr/>
            </a:pPr>
            <a:fld id="{2D8A44CB-1BEC-43BB-9219-E16F9F1E3E4C}" type="slidenum">
              <a:rPr lang="en-US" altLang="ko-KR"/>
              <a:pPr>
                <a:defRPr/>
              </a:pPr>
              <a:t>‹#›</a:t>
            </a:fld>
            <a:endParaRPr lang="en-US" altLang="ko-KR"/>
          </a:p>
        </p:txBody>
      </p:sp>
    </p:spTree>
    <p:extLst>
      <p:ext uri="{BB962C8B-B14F-4D97-AF65-F5344CB8AC3E}">
        <p14:creationId xmlns:p14="http://schemas.microsoft.com/office/powerpoint/2010/main" val="2951349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4"/>
            <p:custDataLst>
              <p:tags r:id="rId14"/>
            </p:custDataLst>
          </p:nvPr>
        </p:nvSpPr>
        <p:spPr bwMode="auto">
          <a:xfrm>
            <a:off x="5636847" y="6542088"/>
            <a:ext cx="974969" cy="379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1" hangingPunct="1">
              <a:defRPr sz="1477" b="1">
                <a:solidFill>
                  <a:srgbClr val="00B0F0"/>
                </a:solidFill>
                <a:latin typeface="Arial" panose="020B0604020202020204" pitchFamily="34" charset="0"/>
                <a:ea typeface="굴림" panose="020B0600000101010101" pitchFamily="50" charset="-127"/>
              </a:defRPr>
            </a:lvl1pPr>
          </a:lstStyle>
          <a:p>
            <a:pPr>
              <a:defRPr/>
            </a:pPr>
            <a:fld id="{DA48784F-EA94-42B7-A177-3C65222496B5}" type="slidenum">
              <a:rPr lang="en-US" altLang="ko-KR" smtClean="0"/>
              <a:pPr>
                <a:defRPr/>
              </a:pPr>
              <a:t>‹#›</a:t>
            </a:fld>
            <a:endParaRPr lang="en-US" altLang="ko-KR" dirty="0"/>
          </a:p>
        </p:txBody>
      </p:sp>
      <p:graphicFrame>
        <p:nvGraphicFramePr>
          <p:cNvPr id="1030" name="Rectangle 13" hidden="1"/>
          <p:cNvGraphicFramePr>
            <a:graphicFrameLocks/>
          </p:cNvGraphicFramePr>
          <p:nvPr>
            <p:custDataLst>
              <p:tags r:id="rId15"/>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r:id="rId17" imgW="0" imgH="0" progId="">
                  <p:embed/>
                </p:oleObj>
              </mc:Choice>
              <mc:Fallback>
                <p:oleObj r:id="rId17" imgW="0" imgH="0" progId="">
                  <p:embed/>
                  <p:pic>
                    <p:nvPicPr>
                      <p:cNvPr id="0" name="Rectangle 1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Rectangle 2"/>
          <p:cNvSpPr>
            <a:spLocks noGrp="1" noChangeArrowheads="1"/>
          </p:cNvSpPr>
          <p:nvPr userDrawn="1">
            <p:ph type="title"/>
            <p:custDataLst>
              <p:tags r:id="rId16"/>
            </p:custDataLst>
          </p:nvPr>
        </p:nvSpPr>
        <p:spPr bwMode="auto">
          <a:xfrm>
            <a:off x="1913047" y="146129"/>
            <a:ext cx="10264424"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dirty="0"/>
              <a:t>마스터 제목 스타일 편집</a:t>
            </a:r>
          </a:p>
        </p:txBody>
      </p:sp>
      <p:pic>
        <p:nvPicPr>
          <p:cNvPr id="8" name="Picture 7" descr="../logo.png"/>
          <p:cNvPicPr/>
          <p:nvPr userDrawn="1"/>
        </p:nvPicPr>
        <p:blipFill rotWithShape="1">
          <a:blip r:embed="rId18">
            <a:extLst>
              <a:ext uri="{28A0092B-C50C-407E-A947-70E740481C1C}">
                <a14:useLocalDpi xmlns:a14="http://schemas.microsoft.com/office/drawing/2010/main" val="0"/>
              </a:ext>
            </a:extLst>
          </a:blip>
          <a:srcRect t="17557" b="12255"/>
          <a:stretch/>
        </p:blipFill>
        <p:spPr bwMode="auto">
          <a:xfrm>
            <a:off x="7193" y="0"/>
            <a:ext cx="1876339" cy="724058"/>
          </a:xfrm>
          <a:prstGeom prst="rect">
            <a:avLst/>
          </a:prstGeom>
          <a:noFill/>
          <a:ln>
            <a:noFill/>
          </a:ln>
          <a:extLst>
            <a:ext uri="{53640926-AAD7-44D8-BBD7-CCE9431645EC}">
              <a14:shadowObscured xmlns:a14="http://schemas.microsoft.com/office/drawing/2010/main"/>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l" rtl="0" eaLnBrk="0" fontAlgn="base" latinLnBrk="1" hangingPunct="0">
        <a:spcBef>
          <a:spcPct val="0"/>
        </a:spcBef>
        <a:spcAft>
          <a:spcPct val="0"/>
        </a:spcAft>
        <a:defRPr kumimoji="1" lang="ko-KR" altLang="en-US" sz="3200" b="1" kern="1200" dirty="0" smtClean="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p:titleStyle>
    <p:bodyStyle>
      <a:lvl1pPr marL="422041" indent="-422041" algn="l" rtl="0" eaLnBrk="0" fontAlgn="base" latinLnBrk="1" hangingPunct="0">
        <a:spcBef>
          <a:spcPct val="20000"/>
        </a:spcBef>
        <a:spcAft>
          <a:spcPct val="0"/>
        </a:spcAft>
        <a:buChar char="•"/>
        <a:defRPr kumimoji="1" sz="3939">
          <a:solidFill>
            <a:schemeClr val="tx1"/>
          </a:solidFill>
          <a:latin typeface="+mn-lt"/>
          <a:ea typeface="+mn-ea"/>
          <a:cs typeface="+mn-cs"/>
        </a:defRPr>
      </a:lvl1pPr>
      <a:lvl2pPr marL="914423" indent="-351701" algn="l" rtl="0" eaLnBrk="0" fontAlgn="base" latinLnBrk="1" hangingPunct="0">
        <a:spcBef>
          <a:spcPct val="20000"/>
        </a:spcBef>
        <a:spcAft>
          <a:spcPct val="0"/>
        </a:spcAft>
        <a:buChar char="–"/>
        <a:defRPr kumimoji="1" sz="3446">
          <a:solidFill>
            <a:schemeClr val="tx1"/>
          </a:solidFill>
          <a:latin typeface="+mn-lt"/>
          <a:ea typeface="+mn-ea"/>
        </a:defRPr>
      </a:lvl2pPr>
      <a:lvl3pPr marL="1406804" indent="-281361" algn="l" rtl="0" eaLnBrk="0" fontAlgn="base" latinLnBrk="1" hangingPunct="0">
        <a:spcBef>
          <a:spcPct val="20000"/>
        </a:spcBef>
        <a:spcAft>
          <a:spcPct val="0"/>
        </a:spcAft>
        <a:buChar char="•"/>
        <a:defRPr kumimoji="1" sz="2954">
          <a:solidFill>
            <a:schemeClr val="tx1"/>
          </a:solidFill>
          <a:latin typeface="+mn-lt"/>
          <a:ea typeface="+mn-ea"/>
        </a:defRPr>
      </a:lvl3pPr>
      <a:lvl4pPr marL="1969526" indent="-281361" algn="l" rtl="0" eaLnBrk="0" fontAlgn="base" latinLnBrk="1" hangingPunct="0">
        <a:spcBef>
          <a:spcPct val="20000"/>
        </a:spcBef>
        <a:spcAft>
          <a:spcPct val="0"/>
        </a:spcAft>
        <a:buChar char="–"/>
        <a:defRPr kumimoji="1" sz="2462">
          <a:solidFill>
            <a:schemeClr val="tx1"/>
          </a:solidFill>
          <a:latin typeface="+mn-lt"/>
          <a:ea typeface="+mn-ea"/>
        </a:defRPr>
      </a:lvl4pPr>
      <a:lvl5pPr marL="2532248" indent="-281361" algn="l" rtl="0" eaLnBrk="0" fontAlgn="base" latinLnBrk="1" hangingPunct="0">
        <a:spcBef>
          <a:spcPct val="20000"/>
        </a:spcBef>
        <a:spcAft>
          <a:spcPct val="0"/>
        </a:spcAft>
        <a:buChar char="»"/>
        <a:defRPr kumimoji="1" sz="2462">
          <a:solidFill>
            <a:schemeClr val="tx1"/>
          </a:solidFill>
          <a:latin typeface="+mn-lt"/>
          <a:ea typeface="+mn-ea"/>
        </a:defRPr>
      </a:lvl5pPr>
      <a:lvl6pPr marL="3094970" indent="-281361" algn="l" rtl="0" fontAlgn="base" latinLnBrk="1">
        <a:spcBef>
          <a:spcPct val="20000"/>
        </a:spcBef>
        <a:spcAft>
          <a:spcPct val="0"/>
        </a:spcAft>
        <a:buChar char="»"/>
        <a:defRPr kumimoji="1" sz="2462">
          <a:solidFill>
            <a:schemeClr val="tx1"/>
          </a:solidFill>
          <a:latin typeface="+mn-lt"/>
          <a:ea typeface="+mn-ea"/>
        </a:defRPr>
      </a:lvl6pPr>
      <a:lvl7pPr marL="3657691" indent="-281361" algn="l" rtl="0" fontAlgn="base" latinLnBrk="1">
        <a:spcBef>
          <a:spcPct val="20000"/>
        </a:spcBef>
        <a:spcAft>
          <a:spcPct val="0"/>
        </a:spcAft>
        <a:buChar char="»"/>
        <a:defRPr kumimoji="1" sz="2462">
          <a:solidFill>
            <a:schemeClr val="tx1"/>
          </a:solidFill>
          <a:latin typeface="+mn-lt"/>
          <a:ea typeface="+mn-ea"/>
        </a:defRPr>
      </a:lvl7pPr>
      <a:lvl8pPr marL="4220413" indent="-281361" algn="l" rtl="0" fontAlgn="base" latinLnBrk="1">
        <a:spcBef>
          <a:spcPct val="20000"/>
        </a:spcBef>
        <a:spcAft>
          <a:spcPct val="0"/>
        </a:spcAft>
        <a:buChar char="»"/>
        <a:defRPr kumimoji="1" sz="2462">
          <a:solidFill>
            <a:schemeClr val="tx1"/>
          </a:solidFill>
          <a:latin typeface="+mn-lt"/>
          <a:ea typeface="+mn-ea"/>
        </a:defRPr>
      </a:lvl8pPr>
      <a:lvl9pPr marL="4783135" indent="-281361" algn="l" rtl="0" fontAlgn="base" latinLnBrk="1">
        <a:spcBef>
          <a:spcPct val="20000"/>
        </a:spcBef>
        <a:spcAft>
          <a:spcPct val="0"/>
        </a:spcAft>
        <a:buChar char="»"/>
        <a:defRPr kumimoji="1" sz="2462">
          <a:solidFill>
            <a:schemeClr val="tx1"/>
          </a:solidFill>
          <a:latin typeface="+mn-lt"/>
          <a:ea typeface="+mn-ea"/>
        </a:defRPr>
      </a:lvl9pPr>
    </p:bodyStyle>
    <p:otherStyle>
      <a:defPPr>
        <a:defRPr lang="ko-KR"/>
      </a:defPPr>
      <a:lvl1pPr marL="0" algn="l" defTabSz="1125444" rtl="0" eaLnBrk="1" latinLnBrk="1" hangingPunct="1">
        <a:defRPr sz="2215" kern="1200">
          <a:solidFill>
            <a:schemeClr val="tx1"/>
          </a:solidFill>
          <a:latin typeface="+mn-lt"/>
          <a:ea typeface="+mn-ea"/>
          <a:cs typeface="+mn-cs"/>
        </a:defRPr>
      </a:lvl1pPr>
      <a:lvl2pPr marL="562722" algn="l" defTabSz="1125444" rtl="0" eaLnBrk="1" latinLnBrk="1" hangingPunct="1">
        <a:defRPr sz="2215" kern="1200">
          <a:solidFill>
            <a:schemeClr val="tx1"/>
          </a:solidFill>
          <a:latin typeface="+mn-lt"/>
          <a:ea typeface="+mn-ea"/>
          <a:cs typeface="+mn-cs"/>
        </a:defRPr>
      </a:lvl2pPr>
      <a:lvl3pPr marL="1125444" algn="l" defTabSz="1125444" rtl="0" eaLnBrk="1" latinLnBrk="1" hangingPunct="1">
        <a:defRPr sz="2215" kern="1200">
          <a:solidFill>
            <a:schemeClr val="tx1"/>
          </a:solidFill>
          <a:latin typeface="+mn-lt"/>
          <a:ea typeface="+mn-ea"/>
          <a:cs typeface="+mn-cs"/>
        </a:defRPr>
      </a:lvl3pPr>
      <a:lvl4pPr marL="1688165" algn="l" defTabSz="1125444" rtl="0" eaLnBrk="1" latinLnBrk="1" hangingPunct="1">
        <a:defRPr sz="2215" kern="1200">
          <a:solidFill>
            <a:schemeClr val="tx1"/>
          </a:solidFill>
          <a:latin typeface="+mn-lt"/>
          <a:ea typeface="+mn-ea"/>
          <a:cs typeface="+mn-cs"/>
        </a:defRPr>
      </a:lvl4pPr>
      <a:lvl5pPr marL="2250887" algn="l" defTabSz="1125444" rtl="0" eaLnBrk="1" latinLnBrk="1" hangingPunct="1">
        <a:defRPr sz="2215" kern="1200">
          <a:solidFill>
            <a:schemeClr val="tx1"/>
          </a:solidFill>
          <a:latin typeface="+mn-lt"/>
          <a:ea typeface="+mn-ea"/>
          <a:cs typeface="+mn-cs"/>
        </a:defRPr>
      </a:lvl5pPr>
      <a:lvl6pPr marL="2813609" algn="l" defTabSz="1125444" rtl="0" eaLnBrk="1" latinLnBrk="1" hangingPunct="1">
        <a:defRPr sz="2215" kern="1200">
          <a:solidFill>
            <a:schemeClr val="tx1"/>
          </a:solidFill>
          <a:latin typeface="+mn-lt"/>
          <a:ea typeface="+mn-ea"/>
          <a:cs typeface="+mn-cs"/>
        </a:defRPr>
      </a:lvl6pPr>
      <a:lvl7pPr marL="3376331" algn="l" defTabSz="1125444" rtl="0" eaLnBrk="1" latinLnBrk="1" hangingPunct="1">
        <a:defRPr sz="2215" kern="1200">
          <a:solidFill>
            <a:schemeClr val="tx1"/>
          </a:solidFill>
          <a:latin typeface="+mn-lt"/>
          <a:ea typeface="+mn-ea"/>
          <a:cs typeface="+mn-cs"/>
        </a:defRPr>
      </a:lvl7pPr>
      <a:lvl8pPr marL="3939052" algn="l" defTabSz="1125444" rtl="0" eaLnBrk="1" latinLnBrk="1" hangingPunct="1">
        <a:defRPr sz="2215" kern="1200">
          <a:solidFill>
            <a:schemeClr val="tx1"/>
          </a:solidFill>
          <a:latin typeface="+mn-lt"/>
          <a:ea typeface="+mn-ea"/>
          <a:cs typeface="+mn-cs"/>
        </a:defRPr>
      </a:lvl8pPr>
      <a:lvl9pPr marL="4501774" algn="l" defTabSz="1125444" rtl="0" eaLnBrk="1" latinLnBrk="1" hangingPunct="1">
        <a:defRPr sz="221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24"/>
          <p:cNvSpPr>
            <a:spLocks noChangeArrowheads="1"/>
          </p:cNvSpPr>
          <p:nvPr/>
        </p:nvSpPr>
        <p:spPr bwMode="auto">
          <a:xfrm>
            <a:off x="5984117" y="3127146"/>
            <a:ext cx="223766" cy="3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110769" tIns="57600" rIns="110769" bIns="57600" anchor="ctr">
            <a:spAutoFit/>
          </a:bodyPr>
          <a:lstStyle>
            <a:lvl1pPr eaLnBrk="0" hangingPunct="0">
              <a:defRPr kumimoji="1" sz="1400">
                <a:solidFill>
                  <a:srgbClr val="2B3749"/>
                </a:solidFill>
                <a:latin typeface="맑은 고딕" pitchFamily="50" charset="-127"/>
                <a:ea typeface="맑은 고딕" pitchFamily="50" charset="-127"/>
              </a:defRPr>
            </a:lvl1pPr>
            <a:lvl2pPr marL="742950" indent="-285750" eaLnBrk="0" hangingPunct="0">
              <a:defRPr kumimoji="1" sz="1400">
                <a:solidFill>
                  <a:srgbClr val="2B3749"/>
                </a:solidFill>
                <a:latin typeface="맑은 고딕" pitchFamily="50" charset="-127"/>
                <a:ea typeface="맑은 고딕" pitchFamily="50" charset="-127"/>
              </a:defRPr>
            </a:lvl2pPr>
            <a:lvl3pPr marL="1143000" indent="-228600" eaLnBrk="0" hangingPunct="0">
              <a:defRPr kumimoji="1" sz="1400">
                <a:solidFill>
                  <a:srgbClr val="2B3749"/>
                </a:solidFill>
                <a:latin typeface="맑은 고딕" pitchFamily="50" charset="-127"/>
                <a:ea typeface="맑은 고딕" pitchFamily="50" charset="-127"/>
              </a:defRPr>
            </a:lvl3pPr>
            <a:lvl4pPr marL="1600200" indent="-228600" eaLnBrk="0" hangingPunct="0">
              <a:defRPr kumimoji="1" sz="1400">
                <a:solidFill>
                  <a:srgbClr val="2B3749"/>
                </a:solidFill>
                <a:latin typeface="맑은 고딕" pitchFamily="50" charset="-127"/>
                <a:ea typeface="맑은 고딕" pitchFamily="50" charset="-127"/>
              </a:defRPr>
            </a:lvl4pPr>
            <a:lvl5pPr marL="2057400" indent="-228600" eaLnBrk="0" hangingPunct="0">
              <a:defRPr kumimoji="1" sz="1400">
                <a:solidFill>
                  <a:srgbClr val="2B3749"/>
                </a:solidFill>
                <a:latin typeface="맑은 고딕" pitchFamily="50" charset="-127"/>
                <a:ea typeface="맑은 고딕" pitchFamily="50" charset="-127"/>
              </a:defRPr>
            </a:lvl5pPr>
            <a:lvl6pPr marL="25146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6pPr>
            <a:lvl7pPr marL="29718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7pPr>
            <a:lvl8pPr marL="34290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8pPr>
            <a:lvl9pPr marL="38862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9pPr>
          </a:lstStyle>
          <a:p>
            <a:pPr algn="ctr" eaLnBrk="1" hangingPunct="1">
              <a:spcBef>
                <a:spcPct val="50000"/>
              </a:spcBef>
              <a:defRPr/>
            </a:pPr>
            <a:endParaRPr kumimoji="0" lang="ko-KR" altLang="en-US" sz="1723" b="1">
              <a:solidFill>
                <a:schemeClr val="tx1"/>
              </a:solidFill>
              <a:latin typeface="Arial" charset="0"/>
              <a:ea typeface="가는각진제목체" pitchFamily="18" charset="-127"/>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rtl="0" eaLnBrk="0" fontAlgn="base" latinLnBrk="1" hangingPunct="0">
        <a:spcBef>
          <a:spcPct val="0"/>
        </a:spcBef>
        <a:spcAft>
          <a:spcPct val="0"/>
        </a:spcAft>
        <a:defRPr kumimoji="1" sz="1969">
          <a:solidFill>
            <a:schemeClr val="tx1"/>
          </a:solidFill>
          <a:latin typeface="+mj-lt"/>
          <a:ea typeface="+mj-ea"/>
          <a:cs typeface="+mj-cs"/>
        </a:defRPr>
      </a:lvl1pPr>
      <a:lvl2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2pPr>
      <a:lvl3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3pPr>
      <a:lvl4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4pPr>
      <a:lvl5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5pPr>
      <a:lvl6pPr marL="562722" algn="l" rtl="0" fontAlgn="base" latinLnBrk="1">
        <a:spcBef>
          <a:spcPct val="0"/>
        </a:spcBef>
        <a:spcAft>
          <a:spcPct val="0"/>
        </a:spcAft>
        <a:defRPr kumimoji="1" sz="1969">
          <a:solidFill>
            <a:schemeClr val="tx1"/>
          </a:solidFill>
          <a:latin typeface="굴림" pitchFamily="50" charset="-127"/>
          <a:ea typeface="굴림" pitchFamily="50" charset="-127"/>
        </a:defRPr>
      </a:lvl6pPr>
      <a:lvl7pPr marL="1125444" algn="l" rtl="0" fontAlgn="base" latinLnBrk="1">
        <a:spcBef>
          <a:spcPct val="0"/>
        </a:spcBef>
        <a:spcAft>
          <a:spcPct val="0"/>
        </a:spcAft>
        <a:defRPr kumimoji="1" sz="1969">
          <a:solidFill>
            <a:schemeClr val="tx1"/>
          </a:solidFill>
          <a:latin typeface="굴림" pitchFamily="50" charset="-127"/>
          <a:ea typeface="굴림" pitchFamily="50" charset="-127"/>
        </a:defRPr>
      </a:lvl7pPr>
      <a:lvl8pPr marL="1688165" algn="l" rtl="0" fontAlgn="base" latinLnBrk="1">
        <a:spcBef>
          <a:spcPct val="0"/>
        </a:spcBef>
        <a:spcAft>
          <a:spcPct val="0"/>
        </a:spcAft>
        <a:defRPr kumimoji="1" sz="1969">
          <a:solidFill>
            <a:schemeClr val="tx1"/>
          </a:solidFill>
          <a:latin typeface="굴림" pitchFamily="50" charset="-127"/>
          <a:ea typeface="굴림" pitchFamily="50" charset="-127"/>
        </a:defRPr>
      </a:lvl8pPr>
      <a:lvl9pPr marL="2250887" algn="l" rtl="0" fontAlgn="base" latinLnBrk="1">
        <a:spcBef>
          <a:spcPct val="0"/>
        </a:spcBef>
        <a:spcAft>
          <a:spcPct val="0"/>
        </a:spcAft>
        <a:defRPr kumimoji="1" sz="1969">
          <a:solidFill>
            <a:schemeClr val="tx1"/>
          </a:solidFill>
          <a:latin typeface="굴림" pitchFamily="50" charset="-127"/>
          <a:ea typeface="굴림" pitchFamily="50" charset="-127"/>
        </a:defRPr>
      </a:lvl9pPr>
    </p:titleStyle>
    <p:bodyStyle>
      <a:lvl1pPr marL="422041" indent="-422041" algn="l" defTabSz="1107859" rtl="0" eaLnBrk="0" fontAlgn="base" latinLnBrk="1" hangingPunct="0">
        <a:spcBef>
          <a:spcPts val="1846"/>
        </a:spcBef>
        <a:spcAft>
          <a:spcPct val="0"/>
        </a:spcAft>
        <a:buClr>
          <a:schemeClr val="tx1"/>
        </a:buClr>
        <a:buFont typeface="Wingdings" panose="05000000000000000000" pitchFamily="2" charset="2"/>
        <a:buChar char="•"/>
        <a:defRPr kumimoji="1" sz="1723">
          <a:solidFill>
            <a:schemeClr val="tx1"/>
          </a:solidFill>
          <a:latin typeface="+mn-lt"/>
          <a:ea typeface="+mn-ea"/>
          <a:cs typeface="+mn-cs"/>
        </a:defRPr>
      </a:lvl1pPr>
      <a:lvl2pPr marL="349748" indent="-347793" algn="l" defTabSz="1107859" rtl="0" eaLnBrk="0" fontAlgn="base" latinLnBrk="1" hangingPunct="0">
        <a:spcBef>
          <a:spcPts val="1231"/>
        </a:spcBef>
        <a:spcAft>
          <a:spcPct val="0"/>
        </a:spcAft>
        <a:buClr>
          <a:schemeClr val="tx1"/>
        </a:buClr>
        <a:buFont typeface="Wingdings" panose="05000000000000000000" pitchFamily="2" charset="2"/>
        <a:buChar char="n"/>
        <a:defRPr kumimoji="1" sz="1723">
          <a:solidFill>
            <a:schemeClr val="tx1"/>
          </a:solidFill>
          <a:latin typeface="+mn-lt"/>
          <a:ea typeface="+mn-ea"/>
        </a:defRPr>
      </a:lvl2pPr>
      <a:lvl3pPr marL="668232" indent="-316531" algn="l" defTabSz="1107859" rtl="0" eaLnBrk="0" fontAlgn="base" latinLnBrk="1" hangingPunct="0">
        <a:spcBef>
          <a:spcPts val="615"/>
        </a:spcBef>
        <a:spcAft>
          <a:spcPct val="0"/>
        </a:spcAft>
        <a:buClr>
          <a:schemeClr val="tx1"/>
        </a:buClr>
        <a:buFont typeface="맑은 고딕" panose="020B0503020000020004" pitchFamily="50" charset="-127"/>
        <a:buChar char="–"/>
        <a:defRPr kumimoji="1" sz="1723">
          <a:solidFill>
            <a:schemeClr val="tx1"/>
          </a:solidFill>
          <a:latin typeface="+mn-lt"/>
          <a:ea typeface="+mn-ea"/>
        </a:defRPr>
      </a:lvl3pPr>
      <a:lvl4pPr marL="1002349" indent="-332162" algn="l" defTabSz="1107859" rtl="0" eaLnBrk="0" fontAlgn="base" latinLnBrk="1" hangingPunct="0">
        <a:spcBef>
          <a:spcPts val="615"/>
        </a:spcBef>
        <a:spcAft>
          <a:spcPct val="0"/>
        </a:spcAft>
        <a:buClr>
          <a:schemeClr val="tx1"/>
        </a:buClr>
        <a:buFont typeface="맑은 고딕" panose="020B0503020000020004" pitchFamily="50" charset="-127"/>
        <a:buChar char="–"/>
        <a:defRPr kumimoji="1" sz="1723">
          <a:solidFill>
            <a:schemeClr val="tx1"/>
          </a:solidFill>
          <a:latin typeface="+mn-lt"/>
          <a:ea typeface="+mn-ea"/>
        </a:defRPr>
      </a:lvl4pPr>
      <a:lvl5pPr marL="1359911" indent="-355609" algn="l" defTabSz="1107859" rtl="0" eaLnBrk="0" fontAlgn="base" latinLnBrk="1" hangingPunct="0">
        <a:spcBef>
          <a:spcPts val="615"/>
        </a:spcBef>
        <a:spcAft>
          <a:spcPct val="0"/>
        </a:spcAft>
        <a:buClr>
          <a:schemeClr val="tx1"/>
        </a:buClr>
        <a:buFont typeface="맑은 고딕" panose="020B0503020000020004" pitchFamily="50" charset="-127"/>
        <a:buChar char="»"/>
        <a:defRPr kumimoji="1" sz="1723">
          <a:solidFill>
            <a:schemeClr val="tx1"/>
          </a:solidFill>
          <a:latin typeface="+mn-lt"/>
          <a:ea typeface="+mn-ea"/>
        </a:defRPr>
      </a:lvl5pPr>
      <a:lvl6pPr marL="1922633"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6pPr>
      <a:lvl7pPr marL="2485354"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7pPr>
      <a:lvl8pPr marL="3048076"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8pPr>
      <a:lvl9pPr marL="3610798"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9pPr>
    </p:bodyStyle>
    <p:otherStyle>
      <a:defPPr>
        <a:defRPr lang="ko-KR"/>
      </a:defPPr>
      <a:lvl1pPr marL="0" algn="l" defTabSz="1125444" rtl="0" eaLnBrk="1" latinLnBrk="1" hangingPunct="1">
        <a:defRPr sz="2215" kern="1200">
          <a:solidFill>
            <a:schemeClr val="tx1"/>
          </a:solidFill>
          <a:latin typeface="+mn-lt"/>
          <a:ea typeface="+mn-ea"/>
          <a:cs typeface="+mn-cs"/>
        </a:defRPr>
      </a:lvl1pPr>
      <a:lvl2pPr marL="562722" algn="l" defTabSz="1125444" rtl="0" eaLnBrk="1" latinLnBrk="1" hangingPunct="1">
        <a:defRPr sz="2215" kern="1200">
          <a:solidFill>
            <a:schemeClr val="tx1"/>
          </a:solidFill>
          <a:latin typeface="+mn-lt"/>
          <a:ea typeface="+mn-ea"/>
          <a:cs typeface="+mn-cs"/>
        </a:defRPr>
      </a:lvl2pPr>
      <a:lvl3pPr marL="1125444" algn="l" defTabSz="1125444" rtl="0" eaLnBrk="1" latinLnBrk="1" hangingPunct="1">
        <a:defRPr sz="2215" kern="1200">
          <a:solidFill>
            <a:schemeClr val="tx1"/>
          </a:solidFill>
          <a:latin typeface="+mn-lt"/>
          <a:ea typeface="+mn-ea"/>
          <a:cs typeface="+mn-cs"/>
        </a:defRPr>
      </a:lvl3pPr>
      <a:lvl4pPr marL="1688165" algn="l" defTabSz="1125444" rtl="0" eaLnBrk="1" latinLnBrk="1" hangingPunct="1">
        <a:defRPr sz="2215" kern="1200">
          <a:solidFill>
            <a:schemeClr val="tx1"/>
          </a:solidFill>
          <a:latin typeface="+mn-lt"/>
          <a:ea typeface="+mn-ea"/>
          <a:cs typeface="+mn-cs"/>
        </a:defRPr>
      </a:lvl4pPr>
      <a:lvl5pPr marL="2250887" algn="l" defTabSz="1125444" rtl="0" eaLnBrk="1" latinLnBrk="1" hangingPunct="1">
        <a:defRPr sz="2215" kern="1200">
          <a:solidFill>
            <a:schemeClr val="tx1"/>
          </a:solidFill>
          <a:latin typeface="+mn-lt"/>
          <a:ea typeface="+mn-ea"/>
          <a:cs typeface="+mn-cs"/>
        </a:defRPr>
      </a:lvl5pPr>
      <a:lvl6pPr marL="2813609" algn="l" defTabSz="1125444" rtl="0" eaLnBrk="1" latinLnBrk="1" hangingPunct="1">
        <a:defRPr sz="2215" kern="1200">
          <a:solidFill>
            <a:schemeClr val="tx1"/>
          </a:solidFill>
          <a:latin typeface="+mn-lt"/>
          <a:ea typeface="+mn-ea"/>
          <a:cs typeface="+mn-cs"/>
        </a:defRPr>
      </a:lvl6pPr>
      <a:lvl7pPr marL="3376331" algn="l" defTabSz="1125444" rtl="0" eaLnBrk="1" latinLnBrk="1" hangingPunct="1">
        <a:defRPr sz="2215" kern="1200">
          <a:solidFill>
            <a:schemeClr val="tx1"/>
          </a:solidFill>
          <a:latin typeface="+mn-lt"/>
          <a:ea typeface="+mn-ea"/>
          <a:cs typeface="+mn-cs"/>
        </a:defRPr>
      </a:lvl7pPr>
      <a:lvl8pPr marL="3939052" algn="l" defTabSz="1125444" rtl="0" eaLnBrk="1" latinLnBrk="1" hangingPunct="1">
        <a:defRPr sz="2215" kern="1200">
          <a:solidFill>
            <a:schemeClr val="tx1"/>
          </a:solidFill>
          <a:latin typeface="+mn-lt"/>
          <a:ea typeface="+mn-ea"/>
          <a:cs typeface="+mn-cs"/>
        </a:defRPr>
      </a:lvl8pPr>
      <a:lvl9pPr marL="4501774" algn="l" defTabSz="1125444" rtl="0" eaLnBrk="1" latinLnBrk="1" hangingPunct="1">
        <a:defRPr sz="2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statisticshowto.com/probability-and-statistics/statistics-definitions/mean-squared-error/" TargetMode="External"/><Relationship Id="rId4" Type="http://schemas.openxmlformats.org/officeDocument/2006/relationships/hyperlink" Target="https://www.statisticshowto.com/mean-square-between/"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4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4.png"/><Relationship Id="rId4" Type="http://schemas.openxmlformats.org/officeDocument/2006/relationships/image" Target="../media/image103.png"/></Relationships>
</file>

<file path=ppt/slides/_rels/slide1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statisticshowto.com/probability-and-statistics/statistics-definitions/mean-squared-error/" TargetMode="External"/><Relationship Id="rId4" Type="http://schemas.openxmlformats.org/officeDocument/2006/relationships/hyperlink" Target="https://www.statisticshowto.com/mean-square-between/" TargetMode="External"/></Relationships>
</file>

<file path=ppt/slides/_rels/slide1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15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hyperlink" Target="https://www.slideshare.net/juditjnugroho/chap11-simple-regression" TargetMode="External"/><Relationship Id="rId2" Type="http://schemas.openxmlformats.org/officeDocument/2006/relationships/hyperlink" Target="https://www.sciencedirect.com/book/9780080994178/design-of-experiments-for-engineers-and-scientists"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6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97.png"/></Relationships>
</file>

<file path=ppt/slides/_rels/slide1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02.png"/></Relationships>
</file>

<file path=ppt/slides/_rels/slide1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141.png"/><Relationship Id="rId4" Type="http://schemas.openxmlformats.org/officeDocument/2006/relationships/image" Target="../media/image103.png"/></Relationships>
</file>

<file path=ppt/slides/_rels/slide1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77.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tmp"/><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8"/>
          <p:cNvSpPr>
            <a:spLocks noChangeArrowheads="1"/>
          </p:cNvSpPr>
          <p:nvPr/>
        </p:nvSpPr>
        <p:spPr bwMode="auto">
          <a:xfrm>
            <a:off x="3174014" y="3140968"/>
            <a:ext cx="5843972"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sz="1400">
                <a:solidFill>
                  <a:srgbClr val="2B3749"/>
                </a:solidFill>
                <a:latin typeface="맑은 고딕" panose="020B0503020000020004" pitchFamily="50" charset="-127"/>
                <a:ea typeface="맑은 고딕" panose="020B0503020000020004" pitchFamily="50" charset="-127"/>
              </a:defRPr>
            </a:lvl1pPr>
            <a:lvl2pPr marL="742950" indent="-285750">
              <a:defRPr kumimoji="1" sz="1400">
                <a:solidFill>
                  <a:srgbClr val="2B3749"/>
                </a:solidFill>
                <a:latin typeface="맑은 고딕" panose="020B0503020000020004" pitchFamily="50" charset="-127"/>
                <a:ea typeface="맑은 고딕" panose="020B0503020000020004" pitchFamily="50" charset="-127"/>
              </a:defRPr>
            </a:lvl2pPr>
            <a:lvl3pPr marL="1143000" indent="-228600">
              <a:defRPr kumimoji="1" sz="1400">
                <a:solidFill>
                  <a:srgbClr val="2B3749"/>
                </a:solidFill>
                <a:latin typeface="맑은 고딕" panose="020B0503020000020004" pitchFamily="50" charset="-127"/>
                <a:ea typeface="맑은 고딕" panose="020B0503020000020004" pitchFamily="50" charset="-127"/>
              </a:defRPr>
            </a:lvl3pPr>
            <a:lvl4pPr marL="1600200" indent="-228600">
              <a:defRPr kumimoji="1" sz="1400">
                <a:solidFill>
                  <a:srgbClr val="2B3749"/>
                </a:solidFill>
                <a:latin typeface="맑은 고딕" panose="020B0503020000020004" pitchFamily="50" charset="-127"/>
                <a:ea typeface="맑은 고딕" panose="020B0503020000020004" pitchFamily="50" charset="-127"/>
              </a:defRPr>
            </a:lvl4pPr>
            <a:lvl5pPr marL="2057400" indent="-228600">
              <a:defRPr kumimoji="1" sz="1400">
                <a:solidFill>
                  <a:srgbClr val="2B3749"/>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9pPr>
          </a:lstStyle>
          <a:p>
            <a:pPr algn="ctr" eaLnBrk="1" latinLnBrk="1" hangingPunct="1"/>
            <a:r>
              <a:rPr lang="en-US" altLang="ko-KR" sz="2400" b="1" u="sng" dirty="0">
                <a:solidFill>
                  <a:schemeClr val="accent1"/>
                </a:solidFill>
                <a:latin typeface="Arial" panose="020B0604020202020204" pitchFamily="34" charset="0"/>
                <a:cs typeface="Arial" panose="020B0604020202020204" pitchFamily="34" charset="0"/>
              </a:rPr>
              <a:t>Handled by</a:t>
            </a:r>
          </a:p>
          <a:p>
            <a:pPr algn="ctr" eaLnBrk="1" latinLnBrk="1" hangingPunct="1"/>
            <a:r>
              <a:rPr lang="en-US" altLang="ko-KR" sz="2400" dirty="0">
                <a:solidFill>
                  <a:schemeClr val="tx1"/>
                </a:solidFill>
                <a:latin typeface="Arial" panose="020B0604020202020204" pitchFamily="34" charset="0"/>
                <a:cs typeface="Arial" panose="020B0604020202020204" pitchFamily="34" charset="0"/>
              </a:rPr>
              <a:t>S. Murali, Ph.D., </a:t>
            </a:r>
          </a:p>
          <a:p>
            <a:pPr algn="ctr" eaLnBrk="1" latinLnBrk="1" hangingPunct="1"/>
            <a:r>
              <a:rPr lang="en-US" altLang="ko-KR" sz="2400" dirty="0">
                <a:solidFill>
                  <a:schemeClr val="tx1"/>
                </a:solidFill>
                <a:latin typeface="Arial" panose="020B0604020202020204" pitchFamily="34" charset="0"/>
                <a:cs typeface="Arial" panose="020B0604020202020204" pitchFamily="34" charset="0"/>
              </a:rPr>
              <a:t>Associate Professor,</a:t>
            </a:r>
          </a:p>
          <a:p>
            <a:pPr algn="ctr" eaLnBrk="1" latinLnBrk="1" hangingPunct="1"/>
            <a:r>
              <a:rPr lang="en-US" altLang="ko-KR" sz="2400" dirty="0">
                <a:solidFill>
                  <a:schemeClr val="tx1"/>
                </a:solidFill>
                <a:latin typeface="Arial" panose="020B0604020202020204" pitchFamily="34" charset="0"/>
                <a:cs typeface="Arial" panose="020B0604020202020204" pitchFamily="34" charset="0"/>
              </a:rPr>
              <a:t>Department of Mechanical Engineering, SRM IST, Kattankulathur. </a:t>
            </a:r>
          </a:p>
        </p:txBody>
      </p:sp>
      <p:sp>
        <p:nvSpPr>
          <p:cNvPr id="8" name="Rectangle 108"/>
          <p:cNvSpPr>
            <a:spLocks noChangeArrowheads="1"/>
          </p:cNvSpPr>
          <p:nvPr/>
        </p:nvSpPr>
        <p:spPr bwMode="auto">
          <a:xfrm>
            <a:off x="1352473" y="1736114"/>
            <a:ext cx="94870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sz="1400">
                <a:solidFill>
                  <a:srgbClr val="2B3749"/>
                </a:solidFill>
                <a:latin typeface="맑은 고딕" panose="020B0503020000020004" pitchFamily="50" charset="-127"/>
                <a:ea typeface="맑은 고딕" panose="020B0503020000020004" pitchFamily="50" charset="-127"/>
              </a:defRPr>
            </a:lvl1pPr>
            <a:lvl2pPr marL="742950" indent="-285750">
              <a:defRPr kumimoji="1" sz="1400">
                <a:solidFill>
                  <a:srgbClr val="2B3749"/>
                </a:solidFill>
                <a:latin typeface="맑은 고딕" panose="020B0503020000020004" pitchFamily="50" charset="-127"/>
                <a:ea typeface="맑은 고딕" panose="020B0503020000020004" pitchFamily="50" charset="-127"/>
              </a:defRPr>
            </a:lvl2pPr>
            <a:lvl3pPr marL="1143000" indent="-228600">
              <a:defRPr kumimoji="1" sz="1400">
                <a:solidFill>
                  <a:srgbClr val="2B3749"/>
                </a:solidFill>
                <a:latin typeface="맑은 고딕" panose="020B0503020000020004" pitchFamily="50" charset="-127"/>
                <a:ea typeface="맑은 고딕" panose="020B0503020000020004" pitchFamily="50" charset="-127"/>
              </a:defRPr>
            </a:lvl3pPr>
            <a:lvl4pPr marL="1600200" indent="-228600">
              <a:defRPr kumimoji="1" sz="1400">
                <a:solidFill>
                  <a:srgbClr val="2B3749"/>
                </a:solidFill>
                <a:latin typeface="맑은 고딕" panose="020B0503020000020004" pitchFamily="50" charset="-127"/>
                <a:ea typeface="맑은 고딕" panose="020B0503020000020004" pitchFamily="50" charset="-127"/>
              </a:defRPr>
            </a:lvl4pPr>
            <a:lvl5pPr marL="2057400" indent="-228600">
              <a:defRPr kumimoji="1" sz="1400">
                <a:solidFill>
                  <a:srgbClr val="2B3749"/>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9pPr>
          </a:lstStyle>
          <a:p>
            <a:pPr algn="ctr" eaLnBrk="1" latinLnBrk="1" hangingPunct="1"/>
            <a:r>
              <a:rPr lang="en-US" altLang="ko-KR" sz="2000" b="1" u="sng" dirty="0">
                <a:solidFill>
                  <a:schemeClr val="accent1"/>
                </a:solidFill>
                <a:latin typeface="Arial" panose="020B0604020202020204" pitchFamily="34" charset="0"/>
                <a:cs typeface="Arial" panose="020B0604020202020204" pitchFamily="34" charset="0"/>
              </a:rPr>
              <a:t>Subject Code</a:t>
            </a:r>
          </a:p>
          <a:p>
            <a:pPr algn="ctr" eaLnBrk="1" latinLnBrk="1" hangingPunct="1"/>
            <a:r>
              <a:rPr lang="en-US" altLang="ko-KR" sz="3600" b="1" dirty="0">
                <a:solidFill>
                  <a:schemeClr val="accent1"/>
                </a:solidFill>
                <a:latin typeface="Arial" panose="020B0604020202020204" pitchFamily="34" charset="0"/>
                <a:cs typeface="Arial" panose="020B0604020202020204" pitchFamily="34" charset="0"/>
              </a:rPr>
              <a:t>18MEO113T - Design of Experiments</a:t>
            </a:r>
            <a:endParaRPr lang="en-US" altLang="ko-KR" sz="2000" b="1" dirty="0">
              <a:solidFill>
                <a:schemeClr val="accent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6062" y="0"/>
            <a:ext cx="3530736" cy="1474446"/>
          </a:xfrm>
          <a:prstGeom prst="rect">
            <a:avLst/>
          </a:prstGeom>
        </p:spPr>
      </p:pic>
      <p:sp>
        <p:nvSpPr>
          <p:cNvPr id="9" name="Rectangle 108">
            <a:extLst>
              <a:ext uri="{FF2B5EF4-FFF2-40B4-BE49-F238E27FC236}">
                <a16:creationId xmlns:a16="http://schemas.microsoft.com/office/drawing/2014/main" id="{845536B5-86B2-4C99-92FD-2675FEF59B32}"/>
              </a:ext>
            </a:extLst>
          </p:cNvPr>
          <p:cNvSpPr>
            <a:spLocks noChangeArrowheads="1"/>
          </p:cNvSpPr>
          <p:nvPr/>
        </p:nvSpPr>
        <p:spPr bwMode="auto">
          <a:xfrm>
            <a:off x="119336" y="5553236"/>
            <a:ext cx="1207266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sz="1400">
                <a:solidFill>
                  <a:srgbClr val="2B3749"/>
                </a:solidFill>
                <a:latin typeface="맑은 고딕" panose="020B0503020000020004" pitchFamily="50" charset="-127"/>
                <a:ea typeface="맑은 고딕" panose="020B0503020000020004" pitchFamily="50" charset="-127"/>
              </a:defRPr>
            </a:lvl1pPr>
            <a:lvl2pPr marL="742950" indent="-285750">
              <a:defRPr kumimoji="1" sz="1400">
                <a:solidFill>
                  <a:srgbClr val="2B3749"/>
                </a:solidFill>
                <a:latin typeface="맑은 고딕" panose="020B0503020000020004" pitchFamily="50" charset="-127"/>
                <a:ea typeface="맑은 고딕" panose="020B0503020000020004" pitchFamily="50" charset="-127"/>
              </a:defRPr>
            </a:lvl2pPr>
            <a:lvl3pPr marL="1143000" indent="-228600">
              <a:defRPr kumimoji="1" sz="1400">
                <a:solidFill>
                  <a:srgbClr val="2B3749"/>
                </a:solidFill>
                <a:latin typeface="맑은 고딕" panose="020B0503020000020004" pitchFamily="50" charset="-127"/>
                <a:ea typeface="맑은 고딕" panose="020B0503020000020004" pitchFamily="50" charset="-127"/>
              </a:defRPr>
            </a:lvl3pPr>
            <a:lvl4pPr marL="1600200" indent="-228600">
              <a:defRPr kumimoji="1" sz="1400">
                <a:solidFill>
                  <a:srgbClr val="2B3749"/>
                </a:solidFill>
                <a:latin typeface="맑은 고딕" panose="020B0503020000020004" pitchFamily="50" charset="-127"/>
                <a:ea typeface="맑은 고딕" panose="020B0503020000020004" pitchFamily="50" charset="-127"/>
              </a:defRPr>
            </a:lvl4pPr>
            <a:lvl5pPr marL="2057400" indent="-228600">
              <a:defRPr kumimoji="1" sz="1400">
                <a:solidFill>
                  <a:srgbClr val="2B3749"/>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9pPr>
          </a:lstStyle>
          <a:p>
            <a:pPr algn="ctr" eaLnBrk="1" latinLnBrk="1" hangingPunct="1"/>
            <a:r>
              <a:rPr lang="en-US" altLang="ko-KR" sz="2000" b="1" u="sng" dirty="0">
                <a:solidFill>
                  <a:srgbClr val="FF0000"/>
                </a:solidFill>
                <a:latin typeface="Arial" panose="020B0604020202020204" pitchFamily="34" charset="0"/>
                <a:cs typeface="Arial" panose="020B0604020202020204" pitchFamily="34" charset="0"/>
              </a:rPr>
              <a:t>Disclaimer </a:t>
            </a:r>
          </a:p>
          <a:p>
            <a:pPr algn="ctr" eaLnBrk="1" latinLnBrk="1" hangingPunct="1"/>
            <a:r>
              <a:rPr lang="en-US" altLang="ko-KR" sz="2000" b="1" dirty="0">
                <a:solidFill>
                  <a:schemeClr val="tx1"/>
                </a:solidFill>
                <a:latin typeface="Arial" panose="020B0604020202020204" pitchFamily="34" charset="0"/>
                <a:cs typeface="Arial" panose="020B0604020202020204" pitchFamily="34" charset="0"/>
              </a:rPr>
              <a:t>The content prepared in the presentation are from various sources, only used for education purpose. Thanks to all the sources. </a:t>
            </a:r>
          </a:p>
          <a:p>
            <a:pPr algn="ctr" eaLnBrk="1" latinLnBrk="1" hangingPunct="1"/>
            <a:endParaRPr lang="en-US" altLang="ko-K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706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Need for DOE methodology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1907" dirty="0">
                <a:latin typeface="Arial" panose="020B0604020202020204" pitchFamily="34" charset="0"/>
                <a:cs typeface="Arial" panose="020B0604020202020204" pitchFamily="34" charset="0"/>
              </a:rPr>
              <a:t>Designing a Product</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a:t>
            </a:fld>
            <a:endParaRPr lang="en-US" altLang="ko-KR"/>
          </a:p>
        </p:txBody>
      </p:sp>
      <p:pic>
        <p:nvPicPr>
          <p:cNvPr id="6" name="Picture 5"/>
          <p:cNvPicPr>
            <a:picLocks noChangeAspect="1"/>
          </p:cNvPicPr>
          <p:nvPr/>
        </p:nvPicPr>
        <p:blipFill>
          <a:blip r:embed="rId2"/>
          <a:stretch>
            <a:fillRect/>
          </a:stretch>
        </p:blipFill>
        <p:spPr>
          <a:xfrm>
            <a:off x="731404" y="1628800"/>
            <a:ext cx="10880142" cy="3384376"/>
          </a:xfrm>
          <a:prstGeom prst="rect">
            <a:avLst/>
          </a:prstGeom>
        </p:spPr>
      </p:pic>
      <p:pic>
        <p:nvPicPr>
          <p:cNvPr id="5" name="Picture 4">
            <a:extLst>
              <a:ext uri="{FF2B5EF4-FFF2-40B4-BE49-F238E27FC236}">
                <a16:creationId xmlns:a16="http://schemas.microsoft.com/office/drawing/2014/main" id="{1A39518A-AA43-9E24-D2E8-E5BC18DA129A}"/>
              </a:ext>
            </a:extLst>
          </p:cNvPr>
          <p:cNvPicPr>
            <a:picLocks noChangeAspect="1"/>
          </p:cNvPicPr>
          <p:nvPr/>
        </p:nvPicPr>
        <p:blipFill>
          <a:blip r:embed="rId3"/>
          <a:stretch>
            <a:fillRect/>
          </a:stretch>
        </p:blipFill>
        <p:spPr>
          <a:xfrm>
            <a:off x="947428" y="5139610"/>
            <a:ext cx="2962275" cy="1543050"/>
          </a:xfrm>
          <a:prstGeom prst="rect">
            <a:avLst/>
          </a:prstGeom>
        </p:spPr>
      </p:pic>
      <p:pic>
        <p:nvPicPr>
          <p:cNvPr id="7" name="Picture 6">
            <a:extLst>
              <a:ext uri="{FF2B5EF4-FFF2-40B4-BE49-F238E27FC236}">
                <a16:creationId xmlns:a16="http://schemas.microsoft.com/office/drawing/2014/main" id="{FB6F5C06-9656-F064-8C8F-243FEA34ABCF}"/>
              </a:ext>
            </a:extLst>
          </p:cNvPr>
          <p:cNvPicPr>
            <a:picLocks noChangeAspect="1"/>
          </p:cNvPicPr>
          <p:nvPr/>
        </p:nvPicPr>
        <p:blipFill>
          <a:blip r:embed="rId4"/>
          <a:stretch>
            <a:fillRect/>
          </a:stretch>
        </p:blipFill>
        <p:spPr>
          <a:xfrm>
            <a:off x="7428148" y="5120330"/>
            <a:ext cx="2857500" cy="1600200"/>
          </a:xfrm>
          <a:prstGeom prst="rect">
            <a:avLst/>
          </a:prstGeom>
        </p:spPr>
      </p:pic>
    </p:spTree>
    <p:extLst>
      <p:ext uri="{BB962C8B-B14F-4D97-AF65-F5344CB8AC3E}">
        <p14:creationId xmlns:p14="http://schemas.microsoft.com/office/powerpoint/2010/main" val="15678698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100</a:t>
            </a:fld>
            <a:endParaRPr lang="en-US" altLang="ko-KR"/>
          </a:p>
        </p:txBody>
      </p:sp>
      <p:pic>
        <p:nvPicPr>
          <p:cNvPr id="2" name="Picture 1" descr="A picture containing timeline&#10;&#10;Description automatically generated">
            <a:extLst>
              <a:ext uri="{FF2B5EF4-FFF2-40B4-BE49-F238E27FC236}">
                <a16:creationId xmlns:a16="http://schemas.microsoft.com/office/drawing/2014/main" id="{0BB51CB3-5182-AAAA-0FCA-EB6D9034C2E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2536" b="9051"/>
          <a:stretch/>
        </p:blipFill>
        <p:spPr>
          <a:xfrm>
            <a:off x="263351" y="1266297"/>
            <a:ext cx="5237295" cy="3458847"/>
          </a:xfrm>
          <a:prstGeom prst="rect">
            <a:avLst/>
          </a:prstGeom>
          <a:ln>
            <a:solidFill>
              <a:srgbClr val="FF0000"/>
            </a:solidFill>
          </a:ln>
        </p:spPr>
      </p:pic>
      <p:pic>
        <p:nvPicPr>
          <p:cNvPr id="3" name="Picture 2" descr="A collage of hands&#10;&#10;Description automatically generated with low confidence">
            <a:extLst>
              <a:ext uri="{FF2B5EF4-FFF2-40B4-BE49-F238E27FC236}">
                <a16:creationId xmlns:a16="http://schemas.microsoft.com/office/drawing/2014/main" id="{82B850FB-9C58-2CFF-4E35-B0E863EB79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980" y="1276591"/>
            <a:ext cx="6149062" cy="3458847"/>
          </a:xfrm>
          <a:prstGeom prst="rect">
            <a:avLst/>
          </a:prstGeom>
          <a:ln>
            <a:solidFill>
              <a:srgbClr val="00B0F0"/>
            </a:solidFill>
          </a:ln>
        </p:spPr>
      </p:pic>
      <p:sp>
        <p:nvSpPr>
          <p:cNvPr id="5" name="Title 1">
            <a:extLst>
              <a:ext uri="{FF2B5EF4-FFF2-40B4-BE49-F238E27FC236}">
                <a16:creationId xmlns:a16="http://schemas.microsoft.com/office/drawing/2014/main" id="{0C1EAFAB-3A6D-A770-6740-0C02CEB04A23}"/>
              </a:ext>
            </a:extLst>
          </p:cNvPr>
          <p:cNvSpPr>
            <a:spLocks noGrp="1"/>
          </p:cNvSpPr>
          <p:nvPr>
            <p:ph type="title"/>
          </p:nvPr>
        </p:nvSpPr>
        <p:spPr>
          <a:xfrm>
            <a:off x="609600" y="274638"/>
            <a:ext cx="10972800" cy="1143000"/>
          </a:xfrm>
        </p:spPr>
        <p:txBody>
          <a:bodyPr wrap="square" anchor="ctr">
            <a:normAutofit/>
          </a:bodyPr>
          <a:lstStyle/>
          <a:p>
            <a:r>
              <a:rPr lang="en-US" dirty="0"/>
              <a:t>Resolution Design</a:t>
            </a:r>
            <a:endParaRPr lang="en-IN" dirty="0"/>
          </a:p>
        </p:txBody>
      </p:sp>
    </p:spTree>
    <p:extLst>
      <p:ext uri="{BB962C8B-B14F-4D97-AF65-F5344CB8AC3E}">
        <p14:creationId xmlns:p14="http://schemas.microsoft.com/office/powerpoint/2010/main" val="3129915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101</a:t>
            </a:fld>
            <a:endParaRPr lang="en-US" altLang="ko-KR"/>
          </a:p>
        </p:txBody>
      </p:sp>
      <p:sp>
        <p:nvSpPr>
          <p:cNvPr id="5" name="Title 1">
            <a:extLst>
              <a:ext uri="{FF2B5EF4-FFF2-40B4-BE49-F238E27FC236}">
                <a16:creationId xmlns:a16="http://schemas.microsoft.com/office/drawing/2014/main" id="{0C1EAFAB-3A6D-A770-6740-0C02CEB04A23}"/>
              </a:ext>
            </a:extLst>
          </p:cNvPr>
          <p:cNvSpPr>
            <a:spLocks noGrp="1"/>
          </p:cNvSpPr>
          <p:nvPr>
            <p:ph type="title"/>
          </p:nvPr>
        </p:nvSpPr>
        <p:spPr>
          <a:xfrm>
            <a:off x="609600" y="274638"/>
            <a:ext cx="10972800" cy="1143000"/>
          </a:xfrm>
        </p:spPr>
        <p:txBody>
          <a:bodyPr wrap="square" anchor="ctr">
            <a:normAutofit/>
          </a:bodyPr>
          <a:lstStyle/>
          <a:p>
            <a:r>
              <a:rPr lang="en-US" dirty="0"/>
              <a:t>Resolution Design</a:t>
            </a:r>
            <a:endParaRPr lang="en-IN" dirty="0"/>
          </a:p>
        </p:txBody>
      </p:sp>
      <p:pic>
        <p:nvPicPr>
          <p:cNvPr id="7" name="Picture 6" descr="A picture containing timeline&#10;&#10;Description automatically generated">
            <a:extLst>
              <a:ext uri="{FF2B5EF4-FFF2-40B4-BE49-F238E27FC236}">
                <a16:creationId xmlns:a16="http://schemas.microsoft.com/office/drawing/2014/main" id="{43FC6CC7-E945-7F17-9C50-4B99A1100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1156056"/>
            <a:ext cx="9912424" cy="5575738"/>
          </a:xfrm>
          <a:prstGeom prst="rect">
            <a:avLst/>
          </a:prstGeom>
        </p:spPr>
      </p:pic>
    </p:spTree>
    <p:extLst>
      <p:ext uri="{BB962C8B-B14F-4D97-AF65-F5344CB8AC3E}">
        <p14:creationId xmlns:p14="http://schemas.microsoft.com/office/powerpoint/2010/main" val="36379148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102</a:t>
            </a:fld>
            <a:endParaRPr lang="en-US" altLang="ko-KR"/>
          </a:p>
        </p:txBody>
      </p:sp>
      <p:pic>
        <p:nvPicPr>
          <p:cNvPr id="9" name="Picture 8" descr="Table&#10;&#10;Description automatically generated">
            <a:extLst>
              <a:ext uri="{FF2B5EF4-FFF2-40B4-BE49-F238E27FC236}">
                <a16:creationId xmlns:a16="http://schemas.microsoft.com/office/drawing/2014/main" id="{909E68C1-E6B0-0898-21DF-FBA164B51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5952254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Screening Designs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103</a:t>
            </a:fld>
            <a:endParaRPr lang="en-US" altLang="ko-KR"/>
          </a:p>
        </p:txBody>
      </p:sp>
      <p:sp>
        <p:nvSpPr>
          <p:cNvPr id="7" name="object 3"/>
          <p:cNvSpPr txBox="1"/>
          <p:nvPr/>
        </p:nvSpPr>
        <p:spPr>
          <a:xfrm>
            <a:off x="186028" y="1150747"/>
            <a:ext cx="11814627" cy="4533998"/>
          </a:xfrm>
          <a:prstGeom prst="rect">
            <a:avLst/>
          </a:prstGeom>
        </p:spPr>
        <p:txBody>
          <a:bodyPr vert="horz" wrap="square" lIns="0" tIns="12700" rIns="0" bIns="0" rtlCol="0">
            <a:spAutoFit/>
          </a:bodyPr>
          <a:lstStyle/>
          <a:p>
            <a:pPr marL="353695" marR="5080" indent="-341630" algn="just">
              <a:lnSpc>
                <a:spcPct val="200000"/>
              </a:lnSpc>
              <a:spcBef>
                <a:spcPts val="95"/>
              </a:spcBef>
              <a:buChar char="•"/>
              <a:tabLst>
                <a:tab pos="353695" algn="l"/>
                <a:tab pos="354330" algn="l"/>
              </a:tabLst>
            </a:pPr>
            <a:r>
              <a:rPr lang="en-US" sz="2000" dirty="0">
                <a:solidFill>
                  <a:schemeClr val="tx1"/>
                </a:solidFill>
                <a:latin typeface="Arial"/>
                <a:cs typeface="Arial"/>
              </a:rPr>
              <a:t>Screening </a:t>
            </a:r>
            <a:r>
              <a:rPr lang="en-US" sz="2000" spc="-5" dirty="0">
                <a:solidFill>
                  <a:schemeClr val="tx1"/>
                </a:solidFill>
                <a:latin typeface="Arial"/>
                <a:cs typeface="Arial"/>
              </a:rPr>
              <a:t>designs provide </a:t>
            </a:r>
            <a:r>
              <a:rPr lang="en-US" sz="2000" dirty="0">
                <a:solidFill>
                  <a:schemeClr val="tx1"/>
                </a:solidFill>
                <a:latin typeface="Arial"/>
                <a:cs typeface="Arial"/>
              </a:rPr>
              <a:t>an </a:t>
            </a:r>
            <a:r>
              <a:rPr lang="en-US" sz="2000" spc="-10" dirty="0">
                <a:solidFill>
                  <a:srgbClr val="0070C0"/>
                </a:solidFill>
                <a:latin typeface="Arial"/>
                <a:cs typeface="Arial"/>
              </a:rPr>
              <a:t>effective way </a:t>
            </a:r>
            <a:r>
              <a:rPr lang="en-US" sz="2000" dirty="0">
                <a:solidFill>
                  <a:srgbClr val="0070C0"/>
                </a:solidFill>
                <a:latin typeface="Arial"/>
                <a:cs typeface="Arial"/>
              </a:rPr>
              <a:t>to consider </a:t>
            </a:r>
            <a:r>
              <a:rPr lang="en-US" sz="2000" spc="-5" dirty="0">
                <a:solidFill>
                  <a:srgbClr val="0070C0"/>
                </a:solidFill>
                <a:latin typeface="Arial"/>
                <a:cs typeface="Arial"/>
              </a:rPr>
              <a:t>a  large </a:t>
            </a:r>
            <a:r>
              <a:rPr lang="en-US" sz="2000" dirty="0">
                <a:solidFill>
                  <a:srgbClr val="0070C0"/>
                </a:solidFill>
                <a:latin typeface="Arial"/>
                <a:cs typeface="Arial"/>
              </a:rPr>
              <a:t>number of process or </a:t>
            </a:r>
            <a:r>
              <a:rPr lang="en-US" sz="2000" spc="-5" dirty="0">
                <a:solidFill>
                  <a:srgbClr val="0070C0"/>
                </a:solidFill>
                <a:latin typeface="Arial"/>
                <a:cs typeface="Arial"/>
              </a:rPr>
              <a:t>design </a:t>
            </a:r>
            <a:r>
              <a:rPr lang="en-US" sz="2000" dirty="0">
                <a:solidFill>
                  <a:srgbClr val="0070C0"/>
                </a:solidFill>
                <a:latin typeface="Arial"/>
                <a:cs typeface="Arial"/>
              </a:rPr>
              <a:t>parameters </a:t>
            </a:r>
            <a:r>
              <a:rPr lang="en-US" sz="2000" spc="-5" dirty="0">
                <a:solidFill>
                  <a:srgbClr val="0070C0"/>
                </a:solidFill>
                <a:latin typeface="Arial"/>
                <a:cs typeface="Arial"/>
              </a:rPr>
              <a:t>(or </a:t>
            </a:r>
            <a:r>
              <a:rPr lang="en-US" sz="2000" spc="5" dirty="0">
                <a:solidFill>
                  <a:srgbClr val="0070C0"/>
                </a:solidFill>
                <a:latin typeface="Arial"/>
                <a:cs typeface="Arial"/>
              </a:rPr>
              <a:t>factors) </a:t>
            </a:r>
            <a:r>
              <a:rPr lang="en-US" sz="2000" spc="-5" dirty="0">
                <a:solidFill>
                  <a:srgbClr val="0070C0"/>
                </a:solidFill>
                <a:latin typeface="Arial"/>
                <a:cs typeface="Arial"/>
              </a:rPr>
              <a:t>in </a:t>
            </a:r>
            <a:r>
              <a:rPr lang="en-US" sz="2000" spc="-330" dirty="0">
                <a:solidFill>
                  <a:srgbClr val="0070C0"/>
                </a:solidFill>
                <a:latin typeface="Arial"/>
                <a:cs typeface="Arial"/>
              </a:rPr>
              <a:t> </a:t>
            </a:r>
            <a:r>
              <a:rPr lang="en-US" sz="2000" spc="-5" dirty="0">
                <a:solidFill>
                  <a:srgbClr val="0070C0"/>
                </a:solidFill>
                <a:latin typeface="Arial"/>
                <a:cs typeface="Arial"/>
              </a:rPr>
              <a:t>a </a:t>
            </a:r>
            <a:r>
              <a:rPr lang="en-US" sz="2000" dirty="0">
                <a:solidFill>
                  <a:srgbClr val="0070C0"/>
                </a:solidFill>
                <a:latin typeface="Arial"/>
                <a:cs typeface="Arial"/>
              </a:rPr>
              <a:t>minimum number of experimental runs or </a:t>
            </a:r>
            <a:r>
              <a:rPr lang="en-US" sz="2000" spc="-5" dirty="0">
                <a:solidFill>
                  <a:srgbClr val="0070C0"/>
                </a:solidFill>
                <a:latin typeface="Arial"/>
                <a:cs typeface="Arial"/>
              </a:rPr>
              <a:t>trials </a:t>
            </a:r>
            <a:r>
              <a:rPr lang="en-US" sz="2000" spc="-5" dirty="0">
                <a:solidFill>
                  <a:schemeClr val="tx1"/>
                </a:solidFill>
                <a:latin typeface="Arial"/>
                <a:cs typeface="Arial"/>
              </a:rPr>
              <a:t>(i.e. </a:t>
            </a:r>
            <a:r>
              <a:rPr lang="en-US" sz="2000" spc="-10" dirty="0">
                <a:solidFill>
                  <a:schemeClr val="tx1"/>
                </a:solidFill>
                <a:latin typeface="Arial"/>
                <a:cs typeface="Arial"/>
              </a:rPr>
              <a:t>with  </a:t>
            </a:r>
            <a:r>
              <a:rPr lang="en-US" sz="2000" dirty="0">
                <a:solidFill>
                  <a:schemeClr val="tx1"/>
                </a:solidFill>
                <a:latin typeface="Arial"/>
                <a:cs typeface="Arial"/>
              </a:rPr>
              <a:t>minimum resources and</a:t>
            </a:r>
            <a:r>
              <a:rPr lang="en-US" sz="2000" spc="-135" dirty="0">
                <a:solidFill>
                  <a:schemeClr val="tx1"/>
                </a:solidFill>
                <a:latin typeface="Arial"/>
                <a:cs typeface="Arial"/>
              </a:rPr>
              <a:t> </a:t>
            </a:r>
            <a:r>
              <a:rPr lang="en-US" sz="2000" dirty="0">
                <a:solidFill>
                  <a:schemeClr val="tx1"/>
                </a:solidFill>
                <a:latin typeface="Arial"/>
                <a:cs typeface="Arial"/>
              </a:rPr>
              <a:t>budget).</a:t>
            </a:r>
          </a:p>
          <a:p>
            <a:pPr marL="353695" marR="217170" indent="-341630" algn="just">
              <a:lnSpc>
                <a:spcPct val="200000"/>
              </a:lnSpc>
              <a:spcBef>
                <a:spcPts val="1155"/>
              </a:spcBef>
              <a:buChar char="•"/>
              <a:tabLst>
                <a:tab pos="356870" algn="l"/>
                <a:tab pos="357505" algn="l"/>
              </a:tabLst>
            </a:pPr>
            <a:r>
              <a:rPr lang="en-US" sz="2000" spc="5" dirty="0">
                <a:solidFill>
                  <a:schemeClr val="tx1"/>
                </a:solidFill>
                <a:latin typeface="Arial"/>
                <a:cs typeface="Arial"/>
              </a:rPr>
              <a:t>The </a:t>
            </a:r>
            <a:r>
              <a:rPr lang="en-US" sz="2000" spc="-5" dirty="0">
                <a:solidFill>
                  <a:schemeClr val="tx1"/>
                </a:solidFill>
                <a:latin typeface="Arial"/>
                <a:cs typeface="Arial"/>
              </a:rPr>
              <a:t>purpose </a:t>
            </a:r>
            <a:r>
              <a:rPr lang="en-US" sz="2000" dirty="0">
                <a:solidFill>
                  <a:schemeClr val="tx1"/>
                </a:solidFill>
                <a:latin typeface="Arial"/>
                <a:cs typeface="Arial"/>
              </a:rPr>
              <a:t>of </a:t>
            </a:r>
            <a:r>
              <a:rPr lang="en-US" sz="2000" spc="-5" dirty="0">
                <a:solidFill>
                  <a:schemeClr val="tx1"/>
                </a:solidFill>
                <a:latin typeface="Arial"/>
                <a:cs typeface="Arial"/>
              </a:rPr>
              <a:t>screening designs </a:t>
            </a:r>
            <a:r>
              <a:rPr lang="en-US" sz="2000" dirty="0">
                <a:solidFill>
                  <a:schemeClr val="tx1"/>
                </a:solidFill>
                <a:latin typeface="Arial"/>
                <a:cs typeface="Arial"/>
              </a:rPr>
              <a:t>is </a:t>
            </a:r>
            <a:r>
              <a:rPr lang="en-US" sz="2000" b="1" dirty="0">
                <a:solidFill>
                  <a:srgbClr val="0070C0"/>
                </a:solidFill>
                <a:latin typeface="Arial"/>
                <a:cs typeface="Arial"/>
              </a:rPr>
              <a:t>to identify and</a:t>
            </a:r>
            <a:r>
              <a:rPr lang="en-US" sz="2000" b="1" spc="-165" dirty="0">
                <a:solidFill>
                  <a:srgbClr val="0070C0"/>
                </a:solidFill>
                <a:latin typeface="Arial"/>
                <a:cs typeface="Arial"/>
              </a:rPr>
              <a:t> </a:t>
            </a:r>
            <a:r>
              <a:rPr lang="en-US" sz="2000" b="1" dirty="0">
                <a:solidFill>
                  <a:srgbClr val="0070C0"/>
                </a:solidFill>
                <a:latin typeface="Arial"/>
                <a:cs typeface="Arial"/>
              </a:rPr>
              <a:t>separate </a:t>
            </a:r>
            <a:r>
              <a:rPr lang="en-US" sz="2000" dirty="0">
                <a:solidFill>
                  <a:schemeClr val="tx1"/>
                </a:solidFill>
                <a:latin typeface="Arial"/>
                <a:cs typeface="Arial"/>
              </a:rPr>
              <a:t>out those factors that demand further</a:t>
            </a:r>
            <a:r>
              <a:rPr lang="en-US" sz="2000" spc="-320" dirty="0">
                <a:solidFill>
                  <a:schemeClr val="tx1"/>
                </a:solidFill>
                <a:latin typeface="Arial"/>
                <a:cs typeface="Arial"/>
              </a:rPr>
              <a:t> </a:t>
            </a:r>
            <a:r>
              <a:rPr lang="en-US" sz="2000" spc="-5" dirty="0">
                <a:solidFill>
                  <a:schemeClr val="tx1"/>
                </a:solidFill>
                <a:latin typeface="Arial"/>
                <a:cs typeface="Arial"/>
              </a:rPr>
              <a:t>investigation.</a:t>
            </a:r>
          </a:p>
          <a:p>
            <a:pPr marL="353695" marR="217170" indent="-341630" algn="just">
              <a:lnSpc>
                <a:spcPct val="200000"/>
              </a:lnSpc>
              <a:spcBef>
                <a:spcPts val="1155"/>
              </a:spcBef>
              <a:buFontTx/>
              <a:buChar char="•"/>
              <a:tabLst>
                <a:tab pos="356870" algn="l"/>
                <a:tab pos="357505" algn="l"/>
              </a:tabLst>
            </a:pPr>
            <a:r>
              <a:rPr lang="en-US" sz="2000" b="1" dirty="0">
                <a:solidFill>
                  <a:srgbClr val="00B050"/>
                </a:solidFill>
                <a:latin typeface="Arial"/>
                <a:cs typeface="Arial"/>
              </a:rPr>
              <a:t>For screening designs</a:t>
            </a:r>
            <a:r>
              <a:rPr lang="en-US" sz="2000" b="1" dirty="0">
                <a:solidFill>
                  <a:srgbClr val="FF0000"/>
                </a:solidFill>
                <a:latin typeface="Arial"/>
                <a:cs typeface="Arial"/>
              </a:rPr>
              <a:t>, </a:t>
            </a:r>
            <a:r>
              <a:rPr lang="en-US" sz="2000" b="1" spc="-5" dirty="0">
                <a:solidFill>
                  <a:srgbClr val="FF0000"/>
                </a:solidFill>
                <a:latin typeface="Arial"/>
                <a:cs typeface="Arial"/>
              </a:rPr>
              <a:t>experimenters </a:t>
            </a:r>
            <a:r>
              <a:rPr lang="en-US" sz="2000" b="1" dirty="0">
                <a:solidFill>
                  <a:srgbClr val="00B050"/>
                </a:solidFill>
                <a:latin typeface="Arial"/>
                <a:cs typeface="Arial"/>
              </a:rPr>
              <a:t>are generally </a:t>
            </a:r>
            <a:r>
              <a:rPr lang="en-US" sz="2000" b="1" dirty="0">
                <a:solidFill>
                  <a:srgbClr val="FF0000"/>
                </a:solidFill>
                <a:latin typeface="Arial"/>
                <a:cs typeface="Arial"/>
              </a:rPr>
              <a:t>not</a:t>
            </a:r>
            <a:r>
              <a:rPr lang="en-US" sz="2000" b="1" spc="-200" dirty="0">
                <a:solidFill>
                  <a:srgbClr val="FF0000"/>
                </a:solidFill>
                <a:latin typeface="Arial"/>
                <a:cs typeface="Arial"/>
              </a:rPr>
              <a:t> </a:t>
            </a:r>
            <a:r>
              <a:rPr lang="en-US" sz="2000" b="1" dirty="0">
                <a:solidFill>
                  <a:srgbClr val="FF0000"/>
                </a:solidFill>
                <a:latin typeface="Arial"/>
                <a:cs typeface="Arial"/>
              </a:rPr>
              <a:t>interested </a:t>
            </a:r>
            <a:r>
              <a:rPr lang="en-US" sz="2000" b="1" spc="-5" dirty="0">
                <a:solidFill>
                  <a:srgbClr val="00B050"/>
                </a:solidFill>
                <a:latin typeface="Arial"/>
                <a:cs typeface="Arial"/>
              </a:rPr>
              <a:t>in investigating </a:t>
            </a:r>
            <a:r>
              <a:rPr lang="en-US" sz="2000" b="1" spc="5" dirty="0">
                <a:solidFill>
                  <a:srgbClr val="00B050"/>
                </a:solidFill>
                <a:latin typeface="Arial"/>
                <a:cs typeface="Arial"/>
              </a:rPr>
              <a:t>the </a:t>
            </a:r>
            <a:r>
              <a:rPr lang="en-US" sz="2000" b="1" dirty="0">
                <a:solidFill>
                  <a:srgbClr val="00B050"/>
                </a:solidFill>
                <a:latin typeface="Arial"/>
                <a:cs typeface="Arial"/>
              </a:rPr>
              <a:t>nature of interactions among </a:t>
            </a:r>
            <a:r>
              <a:rPr lang="en-US" sz="2000" b="1" spc="5" dirty="0">
                <a:solidFill>
                  <a:srgbClr val="00B050"/>
                </a:solidFill>
                <a:latin typeface="Arial"/>
                <a:cs typeface="Arial"/>
              </a:rPr>
              <a:t>the factors  </a:t>
            </a:r>
            <a:r>
              <a:rPr lang="en-US" sz="2000" b="1" spc="-45" dirty="0">
                <a:solidFill>
                  <a:srgbClr val="00B050"/>
                </a:solidFill>
                <a:latin typeface="Arial"/>
                <a:cs typeface="Arial"/>
              </a:rPr>
              <a:t>(Antony,</a:t>
            </a:r>
            <a:r>
              <a:rPr lang="en-US" sz="2000" b="1" spc="-25" dirty="0">
                <a:solidFill>
                  <a:srgbClr val="00B050"/>
                </a:solidFill>
                <a:latin typeface="Arial"/>
                <a:cs typeface="Arial"/>
              </a:rPr>
              <a:t> </a:t>
            </a:r>
            <a:r>
              <a:rPr lang="en-US" sz="2000" b="1" dirty="0">
                <a:solidFill>
                  <a:srgbClr val="00B050"/>
                </a:solidFill>
                <a:latin typeface="Arial"/>
                <a:cs typeface="Arial"/>
              </a:rPr>
              <a:t>2002).</a:t>
            </a:r>
          </a:p>
        </p:txBody>
      </p:sp>
    </p:spTree>
    <p:extLst>
      <p:ext uri="{BB962C8B-B14F-4D97-AF65-F5344CB8AC3E}">
        <p14:creationId xmlns:p14="http://schemas.microsoft.com/office/powerpoint/2010/main" val="13858968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P-B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104</a:t>
            </a:fld>
            <a:endParaRPr lang="en-US" altLang="ko-KR"/>
          </a:p>
        </p:txBody>
      </p:sp>
      <p:sp>
        <p:nvSpPr>
          <p:cNvPr id="7" name="object 3"/>
          <p:cNvSpPr txBox="1"/>
          <p:nvPr/>
        </p:nvSpPr>
        <p:spPr>
          <a:xfrm>
            <a:off x="186028" y="1150747"/>
            <a:ext cx="11814627" cy="5624040"/>
          </a:xfrm>
          <a:prstGeom prst="rect">
            <a:avLst/>
          </a:prstGeom>
        </p:spPr>
        <p:txBody>
          <a:bodyPr vert="horz" wrap="square" lIns="0" tIns="12700" rIns="0" bIns="0" rtlCol="0">
            <a:spAutoFit/>
          </a:bodyPr>
          <a:lstStyle/>
          <a:p>
            <a:pPr marL="353695" marR="227329" indent="-341630">
              <a:lnSpc>
                <a:spcPct val="200000"/>
              </a:lnSpc>
              <a:spcBef>
                <a:spcPts val="100"/>
              </a:spcBef>
              <a:buFontTx/>
              <a:buChar char="•"/>
              <a:tabLst>
                <a:tab pos="353695" algn="l"/>
                <a:tab pos="354330" algn="l"/>
              </a:tabLst>
            </a:pPr>
            <a:r>
              <a:rPr lang="en-US" sz="2000" dirty="0">
                <a:solidFill>
                  <a:schemeClr val="tx1"/>
                </a:solidFill>
                <a:latin typeface="Arial"/>
                <a:cs typeface="Arial"/>
              </a:rPr>
              <a:t>Focus on - Screening </a:t>
            </a:r>
            <a:r>
              <a:rPr lang="en-US" sz="2000" spc="-5" dirty="0">
                <a:solidFill>
                  <a:schemeClr val="tx1"/>
                </a:solidFill>
                <a:latin typeface="Arial"/>
                <a:cs typeface="Arial"/>
              </a:rPr>
              <a:t>Designs expounded </a:t>
            </a:r>
            <a:r>
              <a:rPr lang="en-US" sz="2000" dirty="0">
                <a:solidFill>
                  <a:schemeClr val="tx1"/>
                </a:solidFill>
                <a:latin typeface="Arial"/>
                <a:cs typeface="Arial"/>
              </a:rPr>
              <a:t>by R.L. </a:t>
            </a:r>
            <a:r>
              <a:rPr lang="en-US" sz="2000" dirty="0" err="1">
                <a:solidFill>
                  <a:schemeClr val="tx1"/>
                </a:solidFill>
                <a:latin typeface="Arial"/>
                <a:cs typeface="Arial"/>
              </a:rPr>
              <a:t>Plackett</a:t>
            </a:r>
            <a:r>
              <a:rPr lang="en-US" sz="2000" dirty="0">
                <a:solidFill>
                  <a:schemeClr val="tx1"/>
                </a:solidFill>
                <a:latin typeface="Arial"/>
                <a:cs typeface="Arial"/>
              </a:rPr>
              <a:t>  and </a:t>
            </a:r>
            <a:r>
              <a:rPr lang="en-US" sz="2000" spc="-135" dirty="0">
                <a:solidFill>
                  <a:schemeClr val="tx1"/>
                </a:solidFill>
                <a:latin typeface="Arial"/>
                <a:cs typeface="Arial"/>
              </a:rPr>
              <a:t>J.P. </a:t>
            </a:r>
            <a:r>
              <a:rPr lang="en-US" sz="2000" dirty="0">
                <a:solidFill>
                  <a:schemeClr val="tx1"/>
                </a:solidFill>
                <a:latin typeface="Arial"/>
                <a:cs typeface="Arial"/>
              </a:rPr>
              <a:t>Burman </a:t>
            </a:r>
            <a:r>
              <a:rPr lang="en-US" sz="2000" spc="-5" dirty="0">
                <a:solidFill>
                  <a:schemeClr val="tx1"/>
                </a:solidFill>
                <a:latin typeface="Arial"/>
                <a:cs typeface="Arial"/>
              </a:rPr>
              <a:t>in </a:t>
            </a:r>
            <a:r>
              <a:rPr lang="en-US" sz="2000" dirty="0">
                <a:solidFill>
                  <a:schemeClr val="tx1"/>
                </a:solidFill>
                <a:latin typeface="Arial"/>
                <a:cs typeface="Arial"/>
              </a:rPr>
              <a:t>1946 – hence the name</a:t>
            </a:r>
            <a:r>
              <a:rPr lang="en-US" sz="2000" spc="-315" dirty="0">
                <a:solidFill>
                  <a:schemeClr val="tx1"/>
                </a:solidFill>
                <a:latin typeface="Arial"/>
                <a:cs typeface="Arial"/>
              </a:rPr>
              <a:t> </a:t>
            </a:r>
            <a:r>
              <a:rPr lang="en-US" sz="2000" b="1" spc="-30" dirty="0" err="1">
                <a:solidFill>
                  <a:srgbClr val="00B050"/>
                </a:solidFill>
                <a:latin typeface="Arial"/>
                <a:cs typeface="Arial"/>
              </a:rPr>
              <a:t>Plackett</a:t>
            </a:r>
            <a:r>
              <a:rPr lang="en-US" sz="2000" b="1" spc="-30" dirty="0">
                <a:solidFill>
                  <a:srgbClr val="00B050"/>
                </a:solidFill>
                <a:latin typeface="Arial"/>
                <a:cs typeface="Arial"/>
              </a:rPr>
              <a:t>–Burman  </a:t>
            </a:r>
            <a:r>
              <a:rPr lang="en-US" sz="2000" b="1" spc="-5" dirty="0">
                <a:solidFill>
                  <a:srgbClr val="00B050"/>
                </a:solidFill>
                <a:latin typeface="Arial"/>
                <a:cs typeface="Arial"/>
              </a:rPr>
              <a:t>designs </a:t>
            </a:r>
            <a:r>
              <a:rPr lang="en-US" sz="2000" b="1" dirty="0">
                <a:solidFill>
                  <a:srgbClr val="00B050"/>
                </a:solidFill>
                <a:latin typeface="Arial"/>
                <a:cs typeface="Arial"/>
              </a:rPr>
              <a:t>(P–B</a:t>
            </a:r>
            <a:r>
              <a:rPr lang="en-US" sz="2000" b="1" spc="-50" dirty="0">
                <a:solidFill>
                  <a:srgbClr val="00B050"/>
                </a:solidFill>
                <a:latin typeface="Arial"/>
                <a:cs typeface="Arial"/>
              </a:rPr>
              <a:t> </a:t>
            </a:r>
            <a:r>
              <a:rPr lang="en-US" sz="2000" b="1" spc="-5" dirty="0">
                <a:solidFill>
                  <a:srgbClr val="00B050"/>
                </a:solidFill>
                <a:latin typeface="Arial"/>
                <a:cs typeface="Arial"/>
              </a:rPr>
              <a:t>designs).</a:t>
            </a:r>
            <a:endParaRPr lang="en-US" sz="2000" b="1" dirty="0">
              <a:solidFill>
                <a:srgbClr val="00B050"/>
              </a:solidFill>
              <a:latin typeface="Arial"/>
              <a:cs typeface="Arial"/>
            </a:endParaRPr>
          </a:p>
          <a:p>
            <a:pPr marL="353695" marR="227329" indent="-341630">
              <a:lnSpc>
                <a:spcPct val="200000"/>
              </a:lnSpc>
              <a:spcBef>
                <a:spcPts val="100"/>
              </a:spcBef>
              <a:buChar char="•"/>
              <a:tabLst>
                <a:tab pos="353695" algn="l"/>
                <a:tab pos="354330" algn="l"/>
              </a:tabLst>
            </a:pPr>
            <a:r>
              <a:rPr lang="en-US" sz="2000" dirty="0">
                <a:solidFill>
                  <a:schemeClr val="tx1"/>
                </a:solidFill>
                <a:latin typeface="Arial"/>
                <a:cs typeface="Arial"/>
              </a:rPr>
              <a:t>P–B </a:t>
            </a:r>
            <a:r>
              <a:rPr lang="en-US" sz="2000" spc="-5" dirty="0">
                <a:solidFill>
                  <a:schemeClr val="tx1"/>
                </a:solidFill>
                <a:latin typeface="Arial"/>
                <a:cs typeface="Arial"/>
              </a:rPr>
              <a:t>designs are </a:t>
            </a:r>
            <a:r>
              <a:rPr lang="en-US" sz="2000" dirty="0">
                <a:solidFill>
                  <a:schemeClr val="tx1"/>
                </a:solidFill>
                <a:latin typeface="Arial"/>
                <a:cs typeface="Arial"/>
              </a:rPr>
              <a:t>based on Hadamard matrices in </a:t>
            </a:r>
            <a:r>
              <a:rPr lang="en-US" sz="2000" spc="-10" dirty="0">
                <a:solidFill>
                  <a:schemeClr val="tx1"/>
                </a:solidFill>
                <a:latin typeface="Arial"/>
                <a:cs typeface="Arial"/>
              </a:rPr>
              <a:t>which </a:t>
            </a:r>
            <a:r>
              <a:rPr lang="en-US" sz="2000" dirty="0">
                <a:solidFill>
                  <a:schemeClr val="tx1"/>
                </a:solidFill>
                <a:latin typeface="Arial"/>
                <a:cs typeface="Arial"/>
              </a:rPr>
              <a:t>the  number of experimental runs or </a:t>
            </a:r>
            <a:r>
              <a:rPr lang="en-US" sz="2000" spc="-5" dirty="0">
                <a:solidFill>
                  <a:schemeClr val="tx1"/>
                </a:solidFill>
                <a:latin typeface="Arial"/>
                <a:cs typeface="Arial"/>
              </a:rPr>
              <a:t>trials is a </a:t>
            </a:r>
            <a:r>
              <a:rPr lang="en-US" sz="2000" b="1" dirty="0">
                <a:solidFill>
                  <a:schemeClr val="tx1"/>
                </a:solidFill>
                <a:highlight>
                  <a:srgbClr val="FFFF00"/>
                </a:highlight>
                <a:latin typeface="Arial"/>
                <a:cs typeface="Arial"/>
              </a:rPr>
              <a:t>multiple of </a:t>
            </a:r>
            <a:r>
              <a:rPr lang="en-US" sz="2000" b="1" spc="-45" dirty="0">
                <a:solidFill>
                  <a:schemeClr val="tx1"/>
                </a:solidFill>
                <a:highlight>
                  <a:srgbClr val="FFFF00"/>
                </a:highlight>
                <a:latin typeface="Arial"/>
                <a:cs typeface="Arial"/>
              </a:rPr>
              <a:t>four</a:t>
            </a:r>
            <a:r>
              <a:rPr lang="en-US" sz="2000" spc="-45" dirty="0">
                <a:solidFill>
                  <a:schemeClr val="tx1"/>
                </a:solidFill>
                <a:latin typeface="Arial"/>
                <a:cs typeface="Arial"/>
              </a:rPr>
              <a:t>,</a:t>
            </a:r>
            <a:r>
              <a:rPr lang="en-US" sz="2000" spc="-345" dirty="0">
                <a:solidFill>
                  <a:schemeClr val="tx1"/>
                </a:solidFill>
                <a:latin typeface="Arial"/>
                <a:cs typeface="Arial"/>
              </a:rPr>
              <a:t> </a:t>
            </a:r>
            <a:r>
              <a:rPr lang="en-US" sz="2000" dirty="0">
                <a:solidFill>
                  <a:schemeClr val="tx1"/>
                </a:solidFill>
                <a:latin typeface="Arial"/>
                <a:cs typeface="Arial"/>
              </a:rPr>
              <a:t>i.e.  </a:t>
            </a:r>
            <a:r>
              <a:rPr lang="en-US" sz="2000" spc="-5" dirty="0">
                <a:solidFill>
                  <a:schemeClr val="tx1"/>
                </a:solidFill>
                <a:latin typeface="Arial"/>
                <a:cs typeface="Arial"/>
              </a:rPr>
              <a:t>N </a:t>
            </a:r>
            <a:r>
              <a:rPr lang="en-US" sz="2000" dirty="0">
                <a:solidFill>
                  <a:schemeClr val="tx1"/>
                </a:solidFill>
                <a:latin typeface="Arial"/>
                <a:cs typeface="Arial"/>
              </a:rPr>
              <a:t>= 4, 8, 12, 16 and </a:t>
            </a:r>
            <a:r>
              <a:rPr lang="en-US" sz="2000" spc="-5" dirty="0">
                <a:solidFill>
                  <a:schemeClr val="tx1"/>
                </a:solidFill>
                <a:latin typeface="Arial"/>
                <a:cs typeface="Arial"/>
              </a:rPr>
              <a:t>so </a:t>
            </a:r>
            <a:r>
              <a:rPr lang="en-US" sz="2000" dirty="0">
                <a:solidFill>
                  <a:schemeClr val="tx1"/>
                </a:solidFill>
                <a:latin typeface="Arial"/>
                <a:cs typeface="Arial"/>
              </a:rPr>
              <a:t>on, </a:t>
            </a:r>
            <a:r>
              <a:rPr lang="en-US" sz="2000" spc="-5" dirty="0">
                <a:solidFill>
                  <a:schemeClr val="tx1"/>
                </a:solidFill>
                <a:latin typeface="Arial"/>
                <a:cs typeface="Arial"/>
              </a:rPr>
              <a:t>where N is </a:t>
            </a:r>
            <a:r>
              <a:rPr lang="en-US" sz="2000" dirty="0">
                <a:solidFill>
                  <a:schemeClr val="tx1"/>
                </a:solidFill>
                <a:latin typeface="Arial"/>
                <a:cs typeface="Arial"/>
              </a:rPr>
              <a:t>the number of  trials/runs (</a:t>
            </a:r>
            <a:r>
              <a:rPr lang="en-US" sz="2000" dirty="0" err="1">
                <a:solidFill>
                  <a:schemeClr val="tx1"/>
                </a:solidFill>
                <a:latin typeface="Arial"/>
                <a:cs typeface="Arial"/>
              </a:rPr>
              <a:t>Plackett</a:t>
            </a:r>
            <a:r>
              <a:rPr lang="en-US" sz="2000" dirty="0">
                <a:solidFill>
                  <a:schemeClr val="tx1"/>
                </a:solidFill>
                <a:latin typeface="Arial"/>
                <a:cs typeface="Arial"/>
              </a:rPr>
              <a:t> and </a:t>
            </a:r>
            <a:r>
              <a:rPr lang="en-US" sz="2000" dirty="0" err="1">
                <a:solidFill>
                  <a:schemeClr val="tx1"/>
                </a:solidFill>
                <a:latin typeface="Arial"/>
                <a:cs typeface="Arial"/>
              </a:rPr>
              <a:t>Burmann</a:t>
            </a:r>
            <a:r>
              <a:rPr lang="en-US" sz="2000" dirty="0">
                <a:solidFill>
                  <a:schemeClr val="tx1"/>
                </a:solidFill>
                <a:latin typeface="Arial"/>
                <a:cs typeface="Arial"/>
              </a:rPr>
              <a:t>,</a:t>
            </a:r>
            <a:r>
              <a:rPr lang="en-US" sz="2000" spc="-195" dirty="0">
                <a:solidFill>
                  <a:schemeClr val="tx1"/>
                </a:solidFill>
                <a:latin typeface="Arial"/>
                <a:cs typeface="Arial"/>
              </a:rPr>
              <a:t> </a:t>
            </a:r>
            <a:r>
              <a:rPr lang="en-US" sz="2000" dirty="0">
                <a:solidFill>
                  <a:schemeClr val="tx1"/>
                </a:solidFill>
                <a:latin typeface="Arial"/>
                <a:cs typeface="Arial"/>
              </a:rPr>
              <a:t>1946).</a:t>
            </a:r>
          </a:p>
          <a:p>
            <a:pPr marL="353695" marR="309880" indent="-341630">
              <a:lnSpc>
                <a:spcPct val="200000"/>
              </a:lnSpc>
              <a:spcBef>
                <a:spcPts val="600"/>
              </a:spcBef>
              <a:buChar char="•"/>
              <a:tabLst>
                <a:tab pos="353695" algn="l"/>
                <a:tab pos="354330" algn="l"/>
              </a:tabLst>
            </a:pPr>
            <a:r>
              <a:rPr lang="en-US" sz="2000" b="1" dirty="0">
                <a:solidFill>
                  <a:srgbClr val="0070C0"/>
                </a:solidFill>
                <a:latin typeface="Arial"/>
                <a:cs typeface="Arial"/>
              </a:rPr>
              <a:t>P–B </a:t>
            </a:r>
            <a:r>
              <a:rPr lang="en-US" sz="2000" b="1" spc="-5" dirty="0">
                <a:solidFill>
                  <a:srgbClr val="0070C0"/>
                </a:solidFill>
                <a:latin typeface="Arial"/>
                <a:cs typeface="Arial"/>
              </a:rPr>
              <a:t>designs are </a:t>
            </a:r>
            <a:r>
              <a:rPr lang="en-US" sz="2000" b="1" dirty="0">
                <a:solidFill>
                  <a:srgbClr val="0070C0"/>
                </a:solidFill>
                <a:latin typeface="Arial"/>
                <a:cs typeface="Arial"/>
              </a:rPr>
              <a:t>suitable </a:t>
            </a:r>
            <a:r>
              <a:rPr lang="en-US" sz="2000" b="1" spc="5" dirty="0">
                <a:solidFill>
                  <a:srgbClr val="0070C0"/>
                </a:solidFill>
                <a:latin typeface="Arial"/>
                <a:cs typeface="Arial"/>
              </a:rPr>
              <a:t>for </a:t>
            </a:r>
            <a:r>
              <a:rPr lang="en-US" sz="2000" b="1" spc="-5" dirty="0">
                <a:solidFill>
                  <a:srgbClr val="0070C0"/>
                </a:solidFill>
                <a:latin typeface="Arial"/>
                <a:cs typeface="Arial"/>
              </a:rPr>
              <a:t>studying </a:t>
            </a:r>
            <a:r>
              <a:rPr lang="en-US" sz="2000" b="1" dirty="0">
                <a:solidFill>
                  <a:srgbClr val="0070C0"/>
                </a:solidFill>
                <a:latin typeface="Arial"/>
                <a:cs typeface="Arial"/>
              </a:rPr>
              <a:t>up to </a:t>
            </a:r>
            <a:r>
              <a:rPr lang="en-US" sz="2000" b="1" i="1" dirty="0">
                <a:solidFill>
                  <a:srgbClr val="0070C0"/>
                </a:solidFill>
                <a:latin typeface="Arial"/>
                <a:cs typeface="Arial"/>
              </a:rPr>
              <a:t>k </a:t>
            </a:r>
            <a:r>
              <a:rPr lang="en-US" sz="2000" b="1" dirty="0">
                <a:solidFill>
                  <a:srgbClr val="0070C0"/>
                </a:solidFill>
                <a:latin typeface="Arial"/>
                <a:cs typeface="Arial"/>
              </a:rPr>
              <a:t>= </a:t>
            </a:r>
            <a:r>
              <a:rPr lang="en-US" sz="2000" b="1" spc="-5" dirty="0">
                <a:solidFill>
                  <a:srgbClr val="0070C0"/>
                </a:solidFill>
                <a:latin typeface="Arial"/>
                <a:cs typeface="Arial"/>
              </a:rPr>
              <a:t>(</a:t>
            </a:r>
            <a:r>
              <a:rPr lang="en-US" sz="2000" b="1" i="1" spc="-5" dirty="0">
                <a:solidFill>
                  <a:srgbClr val="0070C0"/>
                </a:solidFill>
                <a:latin typeface="Arial"/>
                <a:cs typeface="Arial"/>
              </a:rPr>
              <a:t>N</a:t>
            </a:r>
            <a:r>
              <a:rPr lang="en-US" sz="2000" b="1" spc="-5" dirty="0">
                <a:solidFill>
                  <a:srgbClr val="0070C0"/>
                </a:solidFill>
                <a:latin typeface="Arial"/>
                <a:cs typeface="Arial"/>
              </a:rPr>
              <a:t>−1)/(</a:t>
            </a:r>
            <a:r>
              <a:rPr lang="en-US" sz="2000" b="1" i="1" spc="-5" dirty="0">
                <a:solidFill>
                  <a:srgbClr val="0070C0"/>
                </a:solidFill>
                <a:latin typeface="Arial"/>
                <a:cs typeface="Arial"/>
              </a:rPr>
              <a:t>L</a:t>
            </a:r>
            <a:r>
              <a:rPr lang="en-US" sz="2000" b="1" spc="-5" dirty="0">
                <a:solidFill>
                  <a:srgbClr val="0070C0"/>
                </a:solidFill>
                <a:latin typeface="Arial"/>
                <a:cs typeface="Arial"/>
              </a:rPr>
              <a:t>−1)  </a:t>
            </a:r>
            <a:r>
              <a:rPr lang="en-US" sz="2000" b="1" dirty="0">
                <a:solidFill>
                  <a:srgbClr val="0070C0"/>
                </a:solidFill>
                <a:latin typeface="Arial"/>
                <a:cs typeface="Arial"/>
              </a:rPr>
              <a:t>factors, </a:t>
            </a:r>
            <a:r>
              <a:rPr lang="en-US" sz="2000" b="1" spc="-10" dirty="0">
                <a:solidFill>
                  <a:srgbClr val="0070C0"/>
                </a:solidFill>
                <a:latin typeface="Arial"/>
                <a:cs typeface="Arial"/>
              </a:rPr>
              <a:t>where </a:t>
            </a:r>
            <a:r>
              <a:rPr lang="en-US" sz="2000" b="1" i="1" dirty="0">
                <a:solidFill>
                  <a:srgbClr val="0070C0"/>
                </a:solidFill>
                <a:latin typeface="Arial"/>
                <a:cs typeface="Arial"/>
              </a:rPr>
              <a:t>L </a:t>
            </a:r>
            <a:r>
              <a:rPr lang="en-US" sz="2000" b="1" dirty="0">
                <a:solidFill>
                  <a:srgbClr val="0070C0"/>
                </a:solidFill>
                <a:latin typeface="Arial"/>
                <a:cs typeface="Arial"/>
              </a:rPr>
              <a:t>is the number of </a:t>
            </a:r>
            <a:r>
              <a:rPr lang="en-US" sz="2000" b="1" spc="-5" dirty="0">
                <a:solidFill>
                  <a:srgbClr val="0070C0"/>
                </a:solidFill>
                <a:latin typeface="Arial"/>
                <a:cs typeface="Arial"/>
              </a:rPr>
              <a:t>levels </a:t>
            </a:r>
            <a:r>
              <a:rPr lang="en-US" sz="2000" b="1" dirty="0">
                <a:solidFill>
                  <a:srgbClr val="0070C0"/>
                </a:solidFill>
                <a:latin typeface="Arial"/>
                <a:cs typeface="Arial"/>
              </a:rPr>
              <a:t>and </a:t>
            </a:r>
            <a:r>
              <a:rPr lang="en-US" sz="2000" b="1" i="1" dirty="0">
                <a:solidFill>
                  <a:srgbClr val="0070C0"/>
                </a:solidFill>
                <a:latin typeface="Arial"/>
                <a:cs typeface="Arial"/>
              </a:rPr>
              <a:t>k </a:t>
            </a:r>
            <a:r>
              <a:rPr lang="en-US" sz="2000" b="1" dirty="0">
                <a:solidFill>
                  <a:srgbClr val="0070C0"/>
                </a:solidFill>
                <a:latin typeface="Arial"/>
                <a:cs typeface="Arial"/>
              </a:rPr>
              <a:t>is the</a:t>
            </a:r>
            <a:r>
              <a:rPr lang="en-US" sz="2000" b="1" spc="-300" dirty="0">
                <a:solidFill>
                  <a:srgbClr val="0070C0"/>
                </a:solidFill>
                <a:latin typeface="Arial"/>
                <a:cs typeface="Arial"/>
              </a:rPr>
              <a:t> </a:t>
            </a:r>
            <a:r>
              <a:rPr lang="en-US" sz="2000" b="1" dirty="0">
                <a:solidFill>
                  <a:srgbClr val="0070C0"/>
                </a:solidFill>
                <a:latin typeface="Arial"/>
                <a:cs typeface="Arial"/>
              </a:rPr>
              <a:t>number  of</a:t>
            </a:r>
            <a:r>
              <a:rPr lang="en-US" sz="2000" b="1" spc="-70" dirty="0">
                <a:solidFill>
                  <a:srgbClr val="0070C0"/>
                </a:solidFill>
                <a:latin typeface="Arial"/>
                <a:cs typeface="Arial"/>
              </a:rPr>
              <a:t> </a:t>
            </a:r>
            <a:r>
              <a:rPr lang="en-US" sz="2000" b="1" dirty="0">
                <a:solidFill>
                  <a:srgbClr val="0070C0"/>
                </a:solidFill>
                <a:latin typeface="Arial"/>
                <a:cs typeface="Arial"/>
              </a:rPr>
              <a:t>factors.</a:t>
            </a:r>
          </a:p>
          <a:p>
            <a:pPr marL="353695" marR="5080" indent="-341630">
              <a:lnSpc>
                <a:spcPct val="200000"/>
              </a:lnSpc>
              <a:spcBef>
                <a:spcPts val="600"/>
              </a:spcBef>
              <a:buChar char="•"/>
              <a:tabLst>
                <a:tab pos="353695" algn="l"/>
                <a:tab pos="354330" algn="l"/>
              </a:tabLst>
            </a:pPr>
            <a:r>
              <a:rPr lang="en-US" sz="2000" dirty="0">
                <a:solidFill>
                  <a:schemeClr val="tx1"/>
                </a:solidFill>
                <a:latin typeface="Arial"/>
                <a:cs typeface="Arial"/>
              </a:rPr>
              <a:t>For instance, using </a:t>
            </a:r>
            <a:r>
              <a:rPr lang="en-US" sz="2000" spc="-5" dirty="0">
                <a:solidFill>
                  <a:schemeClr val="tx1"/>
                </a:solidFill>
                <a:latin typeface="Arial"/>
                <a:cs typeface="Arial"/>
              </a:rPr>
              <a:t>a </a:t>
            </a:r>
            <a:r>
              <a:rPr lang="en-US" sz="2000" dirty="0">
                <a:solidFill>
                  <a:schemeClr val="tx1"/>
                </a:solidFill>
                <a:latin typeface="Arial"/>
                <a:cs typeface="Arial"/>
              </a:rPr>
              <a:t>12-run </a:t>
            </a:r>
            <a:r>
              <a:rPr lang="en-US" sz="2000" spc="-5" dirty="0">
                <a:solidFill>
                  <a:schemeClr val="tx1"/>
                </a:solidFill>
                <a:latin typeface="Arial"/>
                <a:cs typeface="Arial"/>
              </a:rPr>
              <a:t>experiment, </a:t>
            </a:r>
            <a:r>
              <a:rPr lang="en-US" sz="2000" dirty="0">
                <a:solidFill>
                  <a:schemeClr val="tx1"/>
                </a:solidFill>
                <a:latin typeface="Arial"/>
                <a:cs typeface="Arial"/>
              </a:rPr>
              <a:t>it </a:t>
            </a:r>
            <a:r>
              <a:rPr lang="en-US" sz="2000" spc="-5" dirty="0">
                <a:solidFill>
                  <a:schemeClr val="tx1"/>
                </a:solidFill>
                <a:latin typeface="Arial"/>
                <a:cs typeface="Arial"/>
              </a:rPr>
              <a:t>is </a:t>
            </a:r>
            <a:r>
              <a:rPr lang="en-US" sz="2000" dirty="0">
                <a:solidFill>
                  <a:schemeClr val="tx1"/>
                </a:solidFill>
                <a:latin typeface="Arial"/>
                <a:cs typeface="Arial"/>
              </a:rPr>
              <a:t>possible to</a:t>
            </a:r>
            <a:r>
              <a:rPr lang="en-US" sz="2000" spc="-265" dirty="0">
                <a:solidFill>
                  <a:schemeClr val="tx1"/>
                </a:solidFill>
                <a:latin typeface="Arial"/>
                <a:cs typeface="Arial"/>
              </a:rPr>
              <a:t> </a:t>
            </a:r>
            <a:r>
              <a:rPr lang="en-US" sz="2000" dirty="0">
                <a:solidFill>
                  <a:schemeClr val="tx1"/>
                </a:solidFill>
                <a:latin typeface="Arial"/>
                <a:cs typeface="Arial"/>
              </a:rPr>
              <a:t>study  up to </a:t>
            </a:r>
            <a:r>
              <a:rPr lang="en-US" sz="2000" spc="-130" dirty="0">
                <a:solidFill>
                  <a:schemeClr val="tx1"/>
                </a:solidFill>
                <a:latin typeface="Arial"/>
                <a:cs typeface="Arial"/>
              </a:rPr>
              <a:t>11 </a:t>
            </a:r>
            <a:r>
              <a:rPr lang="en-US" sz="2000" dirty="0">
                <a:solidFill>
                  <a:schemeClr val="tx1"/>
                </a:solidFill>
                <a:latin typeface="Arial"/>
                <a:cs typeface="Arial"/>
              </a:rPr>
              <a:t>process or </a:t>
            </a:r>
            <a:r>
              <a:rPr lang="en-US" sz="2000" spc="-5" dirty="0">
                <a:solidFill>
                  <a:schemeClr val="tx1"/>
                </a:solidFill>
                <a:latin typeface="Arial"/>
                <a:cs typeface="Arial"/>
              </a:rPr>
              <a:t>design </a:t>
            </a:r>
            <a:r>
              <a:rPr lang="en-US" sz="2000" dirty="0">
                <a:solidFill>
                  <a:schemeClr val="tx1"/>
                </a:solidFill>
                <a:latin typeface="Arial"/>
                <a:cs typeface="Arial"/>
              </a:rPr>
              <a:t>parameters at</a:t>
            </a:r>
            <a:r>
              <a:rPr lang="en-US" sz="2000" spc="-185" dirty="0">
                <a:solidFill>
                  <a:schemeClr val="tx1"/>
                </a:solidFill>
                <a:latin typeface="Arial"/>
                <a:cs typeface="Arial"/>
              </a:rPr>
              <a:t> </a:t>
            </a:r>
            <a:r>
              <a:rPr lang="en-US" sz="2000" spc="-5" dirty="0">
                <a:solidFill>
                  <a:schemeClr val="tx1"/>
                </a:solidFill>
                <a:latin typeface="Arial"/>
                <a:cs typeface="Arial"/>
              </a:rPr>
              <a:t>2-levels.</a:t>
            </a:r>
            <a:endParaRPr lang="en-US" sz="2000" dirty="0">
              <a:solidFill>
                <a:schemeClr val="tx1"/>
              </a:solidFill>
              <a:latin typeface="Arial"/>
              <a:cs typeface="Arial"/>
            </a:endParaRPr>
          </a:p>
        </p:txBody>
      </p:sp>
    </p:spTree>
    <p:extLst>
      <p:ext uri="{BB962C8B-B14F-4D97-AF65-F5344CB8AC3E}">
        <p14:creationId xmlns:p14="http://schemas.microsoft.com/office/powerpoint/2010/main" val="27756010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P-B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105</a:t>
            </a:fld>
            <a:endParaRPr lang="en-US" altLang="ko-KR"/>
          </a:p>
        </p:txBody>
      </p:sp>
      <p:sp>
        <p:nvSpPr>
          <p:cNvPr id="7" name="object 3"/>
          <p:cNvSpPr txBox="1"/>
          <p:nvPr/>
        </p:nvSpPr>
        <p:spPr>
          <a:xfrm>
            <a:off x="200441" y="845567"/>
            <a:ext cx="11836219" cy="3059235"/>
          </a:xfrm>
          <a:prstGeom prst="rect">
            <a:avLst/>
          </a:prstGeom>
        </p:spPr>
        <p:txBody>
          <a:bodyPr vert="horz" wrap="square" lIns="0" tIns="12700" rIns="0" bIns="0" rtlCol="0">
            <a:spAutoFit/>
          </a:bodyPr>
          <a:lstStyle/>
          <a:p>
            <a:pPr marL="353695" indent="-341630" algn="just">
              <a:lnSpc>
                <a:spcPct val="200000"/>
              </a:lnSpc>
              <a:spcBef>
                <a:spcPts val="1150"/>
              </a:spcBef>
              <a:buChar char="•"/>
              <a:tabLst>
                <a:tab pos="353695" algn="l"/>
                <a:tab pos="354330" algn="l"/>
              </a:tabLst>
            </a:pPr>
            <a:r>
              <a:rPr lang="en-US" sz="2000" b="1" spc="5" dirty="0">
                <a:solidFill>
                  <a:srgbClr val="0070C0"/>
                </a:solidFill>
                <a:latin typeface="Arial"/>
                <a:cs typeface="Arial"/>
              </a:rPr>
              <a:t>One </a:t>
            </a:r>
            <a:r>
              <a:rPr lang="en-US" sz="2000" b="1" dirty="0">
                <a:solidFill>
                  <a:srgbClr val="0070C0"/>
                </a:solidFill>
                <a:latin typeface="Arial"/>
                <a:cs typeface="Arial"/>
              </a:rPr>
              <a:t>of </a:t>
            </a:r>
            <a:r>
              <a:rPr lang="en-US" sz="2000" b="1" spc="5" dirty="0">
                <a:solidFill>
                  <a:srgbClr val="0070C0"/>
                </a:solidFill>
                <a:latin typeface="Arial"/>
                <a:cs typeface="Arial"/>
              </a:rPr>
              <a:t>the </a:t>
            </a:r>
            <a:r>
              <a:rPr lang="en-US" sz="2000" b="1" dirty="0">
                <a:solidFill>
                  <a:srgbClr val="0070C0"/>
                </a:solidFill>
                <a:latin typeface="Arial"/>
                <a:cs typeface="Arial"/>
              </a:rPr>
              <a:t>interesting properties of P–B designs </a:t>
            </a:r>
            <a:r>
              <a:rPr lang="en-US" sz="2000" b="1" spc="-5" dirty="0">
                <a:solidFill>
                  <a:srgbClr val="0070C0"/>
                </a:solidFill>
                <a:latin typeface="Arial"/>
                <a:cs typeface="Arial"/>
              </a:rPr>
              <a:t>is </a:t>
            </a:r>
            <a:r>
              <a:rPr lang="en-US" sz="2000" b="1" dirty="0">
                <a:solidFill>
                  <a:srgbClr val="0070C0"/>
                </a:solidFill>
                <a:latin typeface="Arial"/>
                <a:cs typeface="Arial"/>
              </a:rPr>
              <a:t>that </a:t>
            </a:r>
            <a:r>
              <a:rPr lang="en-US" sz="2000" b="1" spc="-5" dirty="0">
                <a:solidFill>
                  <a:srgbClr val="0070C0"/>
                </a:solidFill>
                <a:latin typeface="Arial"/>
                <a:cs typeface="Arial"/>
              </a:rPr>
              <a:t>all</a:t>
            </a:r>
            <a:r>
              <a:rPr lang="en-US" sz="2000" b="1" spc="-290" dirty="0">
                <a:solidFill>
                  <a:srgbClr val="0070C0"/>
                </a:solidFill>
                <a:latin typeface="Arial"/>
                <a:cs typeface="Arial"/>
              </a:rPr>
              <a:t> </a:t>
            </a:r>
            <a:r>
              <a:rPr lang="en-US" sz="2000" b="1" dirty="0">
                <a:solidFill>
                  <a:srgbClr val="0070C0"/>
                </a:solidFill>
                <a:latin typeface="Arial"/>
                <a:cs typeface="Arial"/>
              </a:rPr>
              <a:t>main </a:t>
            </a:r>
            <a:r>
              <a:rPr lang="en-US" sz="2000" b="1" spc="-10" dirty="0">
                <a:solidFill>
                  <a:srgbClr val="0070C0"/>
                </a:solidFill>
                <a:latin typeface="Arial"/>
                <a:cs typeface="Arial"/>
              </a:rPr>
              <a:t>effects </a:t>
            </a:r>
            <a:r>
              <a:rPr lang="en-US" sz="2000" b="1" dirty="0">
                <a:solidFill>
                  <a:srgbClr val="0070C0"/>
                </a:solidFill>
                <a:latin typeface="Arial"/>
                <a:cs typeface="Arial"/>
              </a:rPr>
              <a:t>are estimated </a:t>
            </a:r>
            <a:r>
              <a:rPr lang="en-US" sz="2000" b="1" spc="-10" dirty="0">
                <a:solidFill>
                  <a:srgbClr val="0070C0"/>
                </a:solidFill>
                <a:latin typeface="Arial"/>
                <a:cs typeface="Arial"/>
              </a:rPr>
              <a:t>with </a:t>
            </a:r>
            <a:r>
              <a:rPr lang="en-US" sz="2000" b="1" spc="5" dirty="0">
                <a:solidFill>
                  <a:srgbClr val="0070C0"/>
                </a:solidFill>
                <a:latin typeface="Arial"/>
                <a:cs typeface="Arial"/>
              </a:rPr>
              <a:t>the same</a:t>
            </a:r>
            <a:r>
              <a:rPr lang="en-US" sz="2000" b="1" spc="-215" dirty="0">
                <a:solidFill>
                  <a:srgbClr val="0070C0"/>
                </a:solidFill>
                <a:latin typeface="Arial"/>
                <a:cs typeface="Arial"/>
              </a:rPr>
              <a:t> </a:t>
            </a:r>
            <a:r>
              <a:rPr lang="en-US" sz="2000" b="1" spc="-5" dirty="0">
                <a:solidFill>
                  <a:srgbClr val="0070C0"/>
                </a:solidFill>
                <a:latin typeface="Arial"/>
                <a:cs typeface="Arial"/>
              </a:rPr>
              <a:t>precision. </a:t>
            </a:r>
            <a:r>
              <a:rPr lang="en-US" sz="2000" dirty="0">
                <a:solidFill>
                  <a:schemeClr val="tx1"/>
                </a:solidFill>
                <a:latin typeface="Arial"/>
                <a:cs typeface="Arial"/>
              </a:rPr>
              <a:t>This </a:t>
            </a:r>
            <a:r>
              <a:rPr lang="en-US" sz="2000" spc="-5" dirty="0">
                <a:solidFill>
                  <a:schemeClr val="tx1"/>
                </a:solidFill>
                <a:latin typeface="Arial"/>
                <a:cs typeface="Arial"/>
              </a:rPr>
              <a:t>implies </a:t>
            </a:r>
            <a:r>
              <a:rPr lang="en-US" sz="2000" dirty="0">
                <a:solidFill>
                  <a:schemeClr val="tx1"/>
                </a:solidFill>
                <a:latin typeface="Arial"/>
                <a:cs typeface="Arial"/>
              </a:rPr>
              <a:t>that </a:t>
            </a:r>
            <a:r>
              <a:rPr lang="en-US" sz="2000" b="1" dirty="0">
                <a:solidFill>
                  <a:srgbClr val="FF0000"/>
                </a:solidFill>
                <a:latin typeface="Arial"/>
                <a:cs typeface="Arial"/>
              </a:rPr>
              <a:t>one does not </a:t>
            </a:r>
            <a:r>
              <a:rPr lang="en-US" sz="2000" b="1" spc="-5" dirty="0">
                <a:solidFill>
                  <a:srgbClr val="FF0000"/>
                </a:solidFill>
                <a:latin typeface="Arial"/>
                <a:cs typeface="Arial"/>
              </a:rPr>
              <a:t>have </a:t>
            </a:r>
            <a:r>
              <a:rPr lang="en-US" sz="2000" b="1" spc="10" dirty="0">
                <a:solidFill>
                  <a:srgbClr val="FF0000"/>
                </a:solidFill>
                <a:latin typeface="Arial"/>
                <a:cs typeface="Arial"/>
              </a:rPr>
              <a:t>to </a:t>
            </a:r>
            <a:r>
              <a:rPr lang="en-US" sz="2000" b="1" spc="-5" dirty="0">
                <a:solidFill>
                  <a:srgbClr val="FF0000"/>
                </a:solidFill>
                <a:latin typeface="Arial"/>
                <a:cs typeface="Arial"/>
              </a:rPr>
              <a:t>anticipate </a:t>
            </a:r>
            <a:r>
              <a:rPr lang="en-US" sz="2000" spc="-10" dirty="0">
                <a:solidFill>
                  <a:schemeClr val="tx1"/>
                </a:solidFill>
                <a:latin typeface="Arial"/>
                <a:cs typeface="Arial"/>
              </a:rPr>
              <a:t>which </a:t>
            </a:r>
            <a:r>
              <a:rPr lang="en-US" sz="2000" spc="5" dirty="0">
                <a:solidFill>
                  <a:schemeClr val="tx1"/>
                </a:solidFill>
                <a:latin typeface="Arial"/>
                <a:cs typeface="Arial"/>
              </a:rPr>
              <a:t>factors</a:t>
            </a:r>
            <a:r>
              <a:rPr lang="en-US" sz="2000" spc="-370" dirty="0">
                <a:solidFill>
                  <a:schemeClr val="tx1"/>
                </a:solidFill>
                <a:latin typeface="Arial"/>
                <a:cs typeface="Arial"/>
              </a:rPr>
              <a:t>  </a:t>
            </a:r>
            <a:r>
              <a:rPr lang="en-US" sz="2000" dirty="0">
                <a:solidFill>
                  <a:schemeClr val="tx1"/>
                </a:solidFill>
                <a:latin typeface="Arial"/>
                <a:cs typeface="Arial"/>
              </a:rPr>
              <a:t>are </a:t>
            </a:r>
            <a:r>
              <a:rPr lang="en-US" sz="2000" spc="5" dirty="0">
                <a:solidFill>
                  <a:schemeClr val="tx1"/>
                </a:solidFill>
                <a:latin typeface="Arial"/>
                <a:cs typeface="Arial"/>
              </a:rPr>
              <a:t>most </a:t>
            </a:r>
            <a:r>
              <a:rPr lang="en-US" sz="2000" spc="-5" dirty="0">
                <a:solidFill>
                  <a:schemeClr val="tx1"/>
                </a:solidFill>
                <a:latin typeface="Arial"/>
                <a:cs typeface="Arial"/>
              </a:rPr>
              <a:t>likely </a:t>
            </a:r>
            <a:r>
              <a:rPr lang="en-US" sz="2000" spc="5" dirty="0">
                <a:solidFill>
                  <a:schemeClr val="tx1"/>
                </a:solidFill>
                <a:latin typeface="Arial"/>
                <a:cs typeface="Arial"/>
              </a:rPr>
              <a:t>to </a:t>
            </a:r>
            <a:r>
              <a:rPr lang="en-US" sz="2000" dirty="0">
                <a:solidFill>
                  <a:schemeClr val="tx1"/>
                </a:solidFill>
                <a:latin typeface="Arial"/>
                <a:cs typeface="Arial"/>
              </a:rPr>
              <a:t>be important </a:t>
            </a:r>
            <a:r>
              <a:rPr lang="en-US" sz="2000" spc="-10" dirty="0">
                <a:solidFill>
                  <a:schemeClr val="tx1"/>
                </a:solidFill>
                <a:latin typeface="Arial"/>
                <a:cs typeface="Arial"/>
              </a:rPr>
              <a:t>when </a:t>
            </a:r>
            <a:r>
              <a:rPr lang="en-US" sz="2000" dirty="0">
                <a:solidFill>
                  <a:schemeClr val="tx1"/>
                </a:solidFill>
                <a:latin typeface="Arial"/>
                <a:cs typeface="Arial"/>
              </a:rPr>
              <a:t>setting up </a:t>
            </a:r>
            <a:r>
              <a:rPr lang="en-US" sz="2000" spc="5" dirty="0">
                <a:solidFill>
                  <a:schemeClr val="tx1"/>
                </a:solidFill>
                <a:latin typeface="Arial"/>
                <a:cs typeface="Arial"/>
              </a:rPr>
              <a:t>the</a:t>
            </a:r>
            <a:r>
              <a:rPr lang="en-US" sz="2000" spc="-235" dirty="0">
                <a:solidFill>
                  <a:schemeClr val="tx1"/>
                </a:solidFill>
                <a:latin typeface="Arial"/>
                <a:cs typeface="Arial"/>
              </a:rPr>
              <a:t> </a:t>
            </a:r>
            <a:r>
              <a:rPr lang="en-US" sz="2000" spc="-50" dirty="0">
                <a:solidFill>
                  <a:schemeClr val="tx1"/>
                </a:solidFill>
                <a:latin typeface="Arial"/>
                <a:cs typeface="Arial"/>
              </a:rPr>
              <a:t>study.</a:t>
            </a:r>
            <a:endParaRPr lang="en-US" sz="2000" dirty="0">
              <a:solidFill>
                <a:schemeClr val="tx1"/>
              </a:solidFill>
              <a:latin typeface="Arial"/>
              <a:cs typeface="Arial"/>
            </a:endParaRPr>
          </a:p>
          <a:p>
            <a:pPr marL="353695" marR="187960" indent="-341630" algn="just">
              <a:lnSpc>
                <a:spcPct val="200000"/>
              </a:lnSpc>
              <a:spcBef>
                <a:spcPts val="505"/>
              </a:spcBef>
              <a:buChar char="•"/>
              <a:tabLst>
                <a:tab pos="353695" algn="l"/>
                <a:tab pos="354330" algn="l"/>
              </a:tabLst>
            </a:pPr>
            <a:r>
              <a:rPr lang="en-US" sz="2000" b="1" dirty="0">
                <a:solidFill>
                  <a:srgbClr val="0070C0"/>
                </a:solidFill>
                <a:latin typeface="Arial"/>
                <a:cs typeface="Arial"/>
              </a:rPr>
              <a:t>Resolution III Design</a:t>
            </a:r>
            <a:r>
              <a:rPr lang="en-US" sz="2000" dirty="0">
                <a:solidFill>
                  <a:schemeClr val="tx1"/>
                </a:solidFill>
                <a:latin typeface="Arial"/>
                <a:cs typeface="Arial"/>
                <a:sym typeface="Wingdings" panose="05000000000000000000" pitchFamily="2" charset="2"/>
              </a:rPr>
              <a:t> No m</a:t>
            </a:r>
            <a:r>
              <a:rPr lang="en-US" sz="2000" dirty="0">
                <a:solidFill>
                  <a:schemeClr val="tx1"/>
                </a:solidFill>
                <a:latin typeface="Arial"/>
                <a:cs typeface="Arial"/>
              </a:rPr>
              <a:t>ain effects are </a:t>
            </a:r>
            <a:r>
              <a:rPr lang="en-US" sz="2000" b="1" dirty="0">
                <a:solidFill>
                  <a:schemeClr val="tx1"/>
                </a:solidFill>
                <a:highlight>
                  <a:srgbClr val="FFFF00"/>
                </a:highlight>
                <a:latin typeface="Arial"/>
                <a:cs typeface="Arial"/>
              </a:rPr>
              <a:t>confounded</a:t>
            </a:r>
            <a:r>
              <a:rPr lang="en-US" sz="2000" dirty="0">
                <a:solidFill>
                  <a:schemeClr val="tx1"/>
                </a:solidFill>
                <a:latin typeface="Arial"/>
                <a:cs typeface="Arial"/>
              </a:rPr>
              <a:t> (aliased) with any other main effect, but main effects are confounded with two-factor interactions.</a:t>
            </a:r>
          </a:p>
        </p:txBody>
      </p:sp>
      <p:pic>
        <p:nvPicPr>
          <p:cNvPr id="12" name="Picture 11" descr="A picture containing timeline&#10;&#10;Description automatically generated">
            <a:extLst>
              <a:ext uri="{FF2B5EF4-FFF2-40B4-BE49-F238E27FC236}">
                <a16:creationId xmlns:a16="http://schemas.microsoft.com/office/drawing/2014/main" id="{774FD244-FF6D-2F63-0B51-0B8D9991D51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2536" b="9051"/>
          <a:stretch/>
        </p:blipFill>
        <p:spPr>
          <a:xfrm>
            <a:off x="7536160" y="3677691"/>
            <a:ext cx="4337195" cy="2864397"/>
          </a:xfrm>
          <a:prstGeom prst="rect">
            <a:avLst/>
          </a:prstGeom>
          <a:ln>
            <a:solidFill>
              <a:srgbClr val="FF0000"/>
            </a:solidFill>
          </a:ln>
        </p:spPr>
      </p:pic>
    </p:spTree>
    <p:extLst>
      <p:ext uri="{BB962C8B-B14F-4D97-AF65-F5344CB8AC3E}">
        <p14:creationId xmlns:p14="http://schemas.microsoft.com/office/powerpoint/2010/main" val="2453033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P-B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106</a:t>
            </a:fld>
            <a:endParaRPr lang="en-US" altLang="ko-KR"/>
          </a:p>
        </p:txBody>
      </p:sp>
      <p:sp>
        <p:nvSpPr>
          <p:cNvPr id="7" name="object 3"/>
          <p:cNvSpPr txBox="1"/>
          <p:nvPr/>
        </p:nvSpPr>
        <p:spPr>
          <a:xfrm>
            <a:off x="200440" y="845567"/>
            <a:ext cx="11814627" cy="5975995"/>
          </a:xfrm>
          <a:prstGeom prst="rect">
            <a:avLst/>
          </a:prstGeom>
        </p:spPr>
        <p:txBody>
          <a:bodyPr vert="horz" wrap="square" lIns="0" tIns="12700" rIns="0" bIns="0" rtlCol="0">
            <a:spAutoFit/>
          </a:bodyPr>
          <a:lstStyle/>
          <a:p>
            <a:pPr marL="353695" marR="5080" indent="-341630" algn="just">
              <a:lnSpc>
                <a:spcPct val="200000"/>
              </a:lnSpc>
              <a:spcBef>
                <a:spcPts val="500"/>
              </a:spcBef>
              <a:buChar char="•"/>
              <a:tabLst>
                <a:tab pos="353695" algn="l"/>
                <a:tab pos="354330" algn="l"/>
              </a:tabLst>
            </a:pPr>
            <a:r>
              <a:rPr lang="en-US" sz="2000" spc="5" dirty="0">
                <a:solidFill>
                  <a:schemeClr val="tx1"/>
                </a:solidFill>
                <a:latin typeface="Arial"/>
                <a:cs typeface="Arial"/>
              </a:rPr>
              <a:t>The </a:t>
            </a:r>
            <a:r>
              <a:rPr lang="en-US" sz="2000" spc="-5" dirty="0">
                <a:solidFill>
                  <a:schemeClr val="tx1"/>
                </a:solidFill>
                <a:latin typeface="Arial"/>
                <a:cs typeface="Arial"/>
              </a:rPr>
              <a:t>aim of P-B design is </a:t>
            </a:r>
            <a:r>
              <a:rPr lang="en-US" sz="2000" spc="5" dirty="0">
                <a:solidFill>
                  <a:schemeClr val="tx1"/>
                </a:solidFill>
                <a:latin typeface="Arial"/>
                <a:cs typeface="Arial"/>
              </a:rPr>
              <a:t>to </a:t>
            </a:r>
            <a:r>
              <a:rPr lang="en-US" sz="2000" dirty="0">
                <a:solidFill>
                  <a:schemeClr val="tx1"/>
                </a:solidFill>
                <a:latin typeface="Arial"/>
                <a:cs typeface="Arial"/>
              </a:rPr>
              <a:t>study </a:t>
            </a:r>
            <a:r>
              <a:rPr lang="en-US" sz="2000" b="1" dirty="0">
                <a:solidFill>
                  <a:srgbClr val="0070C0"/>
                </a:solidFill>
                <a:latin typeface="Arial"/>
                <a:cs typeface="Arial"/>
              </a:rPr>
              <a:t>as many </a:t>
            </a:r>
            <a:r>
              <a:rPr lang="en-US" sz="2000" b="1" spc="5" dirty="0">
                <a:solidFill>
                  <a:srgbClr val="0070C0"/>
                </a:solidFill>
                <a:latin typeface="Arial"/>
                <a:cs typeface="Arial"/>
              </a:rPr>
              <a:t>factors </a:t>
            </a:r>
            <a:r>
              <a:rPr lang="en-US" sz="2000" dirty="0">
                <a:solidFill>
                  <a:schemeClr val="tx1"/>
                </a:solidFill>
                <a:latin typeface="Arial"/>
                <a:cs typeface="Arial"/>
              </a:rPr>
              <a:t>as </a:t>
            </a:r>
            <a:r>
              <a:rPr lang="en-US" sz="2000" spc="-5" dirty="0">
                <a:solidFill>
                  <a:schemeClr val="tx1"/>
                </a:solidFill>
                <a:latin typeface="Arial"/>
                <a:cs typeface="Arial"/>
              </a:rPr>
              <a:t>possible in </a:t>
            </a:r>
            <a:r>
              <a:rPr lang="en-US" sz="2000" dirty="0">
                <a:solidFill>
                  <a:schemeClr val="tx1"/>
                </a:solidFill>
                <a:latin typeface="Arial"/>
                <a:cs typeface="Arial"/>
              </a:rPr>
              <a:t>a </a:t>
            </a:r>
            <a:r>
              <a:rPr lang="en-US" sz="2000" b="1" dirty="0">
                <a:solidFill>
                  <a:srgbClr val="0070C0"/>
                </a:solidFill>
                <a:latin typeface="Arial"/>
                <a:cs typeface="Arial"/>
              </a:rPr>
              <a:t>minimum number </a:t>
            </a:r>
            <a:r>
              <a:rPr lang="en-US" sz="2000" dirty="0">
                <a:solidFill>
                  <a:schemeClr val="tx1"/>
                </a:solidFill>
                <a:latin typeface="Arial"/>
                <a:cs typeface="Arial"/>
              </a:rPr>
              <a:t>of </a:t>
            </a:r>
            <a:r>
              <a:rPr lang="en-US" sz="2000" spc="-5" dirty="0">
                <a:solidFill>
                  <a:schemeClr val="tx1"/>
                </a:solidFill>
                <a:latin typeface="Arial"/>
                <a:cs typeface="Arial"/>
              </a:rPr>
              <a:t>trials </a:t>
            </a:r>
            <a:r>
              <a:rPr lang="en-US" sz="2000" dirty="0">
                <a:solidFill>
                  <a:schemeClr val="tx1"/>
                </a:solidFill>
                <a:latin typeface="Arial"/>
                <a:cs typeface="Arial"/>
              </a:rPr>
              <a:t>and </a:t>
            </a:r>
            <a:r>
              <a:rPr lang="en-US" sz="2000" spc="5" dirty="0">
                <a:solidFill>
                  <a:schemeClr val="tx1"/>
                </a:solidFill>
                <a:latin typeface="Arial"/>
                <a:cs typeface="Arial"/>
              </a:rPr>
              <a:t>to </a:t>
            </a:r>
            <a:r>
              <a:rPr lang="en-US" sz="2000" dirty="0">
                <a:solidFill>
                  <a:schemeClr val="tx1"/>
                </a:solidFill>
                <a:latin typeface="Arial"/>
                <a:cs typeface="Arial"/>
              </a:rPr>
              <a:t>identify those that need </a:t>
            </a:r>
            <a:r>
              <a:rPr lang="en-US" sz="2000" spc="5" dirty="0">
                <a:solidFill>
                  <a:schemeClr val="tx1"/>
                </a:solidFill>
                <a:latin typeface="Arial"/>
                <a:cs typeface="Arial"/>
              </a:rPr>
              <a:t>to </a:t>
            </a:r>
            <a:r>
              <a:rPr lang="en-US" sz="2000" dirty="0">
                <a:solidFill>
                  <a:schemeClr val="tx1"/>
                </a:solidFill>
                <a:latin typeface="Arial"/>
                <a:cs typeface="Arial"/>
              </a:rPr>
              <a:t>be studied </a:t>
            </a:r>
            <a:r>
              <a:rPr lang="en-US" sz="2000" spc="-5" dirty="0">
                <a:solidFill>
                  <a:schemeClr val="tx1"/>
                </a:solidFill>
                <a:latin typeface="Arial"/>
                <a:cs typeface="Arial"/>
              </a:rPr>
              <a:t>in </a:t>
            </a:r>
            <a:r>
              <a:rPr lang="en-US" sz="2000" spc="5" dirty="0">
                <a:solidFill>
                  <a:schemeClr val="tx1"/>
                </a:solidFill>
                <a:latin typeface="Arial"/>
                <a:cs typeface="Arial"/>
              </a:rPr>
              <a:t>further </a:t>
            </a:r>
            <a:r>
              <a:rPr lang="en-US" sz="2000" dirty="0">
                <a:solidFill>
                  <a:schemeClr val="tx1"/>
                </a:solidFill>
                <a:latin typeface="Arial"/>
                <a:cs typeface="Arial"/>
              </a:rPr>
              <a:t>rounds of </a:t>
            </a:r>
            <a:r>
              <a:rPr lang="en-US" sz="2000" spc="-5" dirty="0">
                <a:solidFill>
                  <a:schemeClr val="tx1"/>
                </a:solidFill>
                <a:latin typeface="Arial"/>
                <a:cs typeface="Arial"/>
              </a:rPr>
              <a:t>experimentation in </a:t>
            </a:r>
            <a:r>
              <a:rPr lang="en-US" sz="2000" spc="-10" dirty="0">
                <a:solidFill>
                  <a:schemeClr val="tx1"/>
                </a:solidFill>
                <a:latin typeface="Arial"/>
                <a:cs typeface="Arial"/>
              </a:rPr>
              <a:t>which </a:t>
            </a:r>
            <a:r>
              <a:rPr lang="en-US" sz="2000" dirty="0">
                <a:solidFill>
                  <a:schemeClr val="tx1"/>
                </a:solidFill>
                <a:latin typeface="Arial"/>
                <a:cs typeface="Arial"/>
              </a:rPr>
              <a:t>interactions </a:t>
            </a:r>
            <a:r>
              <a:rPr lang="en-US" sz="2000" spc="5" dirty="0">
                <a:solidFill>
                  <a:schemeClr val="tx1"/>
                </a:solidFill>
                <a:latin typeface="Arial"/>
                <a:cs typeface="Arial"/>
              </a:rPr>
              <a:t>can be</a:t>
            </a:r>
            <a:r>
              <a:rPr lang="en-US" sz="2000" spc="-385" dirty="0">
                <a:solidFill>
                  <a:schemeClr val="tx1"/>
                </a:solidFill>
                <a:latin typeface="Arial"/>
                <a:cs typeface="Arial"/>
              </a:rPr>
              <a:t> </a:t>
            </a:r>
            <a:r>
              <a:rPr lang="en-US" sz="2000" spc="5" dirty="0">
                <a:solidFill>
                  <a:schemeClr val="tx1"/>
                </a:solidFill>
                <a:latin typeface="Arial"/>
                <a:cs typeface="Arial"/>
              </a:rPr>
              <a:t>more </a:t>
            </a:r>
            <a:r>
              <a:rPr lang="en-US" sz="2000" dirty="0">
                <a:solidFill>
                  <a:schemeClr val="tx1"/>
                </a:solidFill>
                <a:latin typeface="Arial"/>
                <a:cs typeface="Arial"/>
              </a:rPr>
              <a:t>thoroughly</a:t>
            </a:r>
            <a:r>
              <a:rPr lang="en-US" sz="2000" spc="-105" dirty="0">
                <a:solidFill>
                  <a:schemeClr val="tx1"/>
                </a:solidFill>
                <a:latin typeface="Arial"/>
                <a:cs typeface="Arial"/>
              </a:rPr>
              <a:t> </a:t>
            </a:r>
            <a:r>
              <a:rPr lang="en-US" sz="2000" dirty="0">
                <a:solidFill>
                  <a:schemeClr val="tx1"/>
                </a:solidFill>
                <a:latin typeface="Arial"/>
                <a:cs typeface="Arial"/>
              </a:rPr>
              <a:t>assessed.</a:t>
            </a:r>
          </a:p>
          <a:p>
            <a:pPr marL="353695" marR="1467485" indent="-341630" algn="just">
              <a:lnSpc>
                <a:spcPct val="150100"/>
              </a:lnSpc>
              <a:spcBef>
                <a:spcPts val="695"/>
              </a:spcBef>
              <a:buChar char="•"/>
              <a:tabLst>
                <a:tab pos="353695" algn="l"/>
                <a:tab pos="354330" algn="l"/>
              </a:tabLst>
            </a:pPr>
            <a:r>
              <a:rPr lang="en-US" sz="2000" dirty="0">
                <a:latin typeface="Arial" panose="020B0604020202020204" pitchFamily="34" charset="0"/>
                <a:cs typeface="Arial" panose="020B0604020202020204" pitchFamily="34" charset="0"/>
              </a:rPr>
              <a:t>Thus, they can determine which factors are important. i.e., the main effects are interested (not interaction effects)</a:t>
            </a:r>
          </a:p>
          <a:p>
            <a:pPr marL="353695" marR="1467485" indent="-341630" algn="just">
              <a:lnSpc>
                <a:spcPct val="150100"/>
              </a:lnSpc>
              <a:spcBef>
                <a:spcPts val="695"/>
              </a:spcBef>
              <a:buChar char="•"/>
              <a:tabLst>
                <a:tab pos="353695" algn="l"/>
                <a:tab pos="354330" algn="l"/>
              </a:tabLst>
            </a:pPr>
            <a:r>
              <a:rPr lang="en-US" sz="2000" dirty="0">
                <a:latin typeface="Arial" panose="020B0604020202020204" pitchFamily="34" charset="0"/>
                <a:cs typeface="Arial" panose="020B0604020202020204" pitchFamily="34" charset="0"/>
              </a:rPr>
              <a:t>	However, they have the </a:t>
            </a:r>
            <a:r>
              <a:rPr lang="en-US" sz="2000" b="1" dirty="0">
                <a:solidFill>
                  <a:srgbClr val="0070C0"/>
                </a:solidFill>
                <a:latin typeface="Arial" panose="020B0604020202020204" pitchFamily="34" charset="0"/>
                <a:cs typeface="Arial" panose="020B0604020202020204" pitchFamily="34" charset="0"/>
              </a:rPr>
              <a:t>advantage of requiring fewer experimental </a:t>
            </a:r>
            <a:r>
              <a:rPr lang="en-US" sz="2000" dirty="0">
                <a:latin typeface="Arial" panose="020B0604020202020204" pitchFamily="34" charset="0"/>
                <a:cs typeface="Arial" panose="020B0604020202020204" pitchFamily="34" charset="0"/>
              </a:rPr>
              <a:t>runs.</a:t>
            </a:r>
          </a:p>
          <a:p>
            <a:pPr marL="353695" marR="1467485" indent="-341630" algn="just">
              <a:lnSpc>
                <a:spcPct val="150100"/>
              </a:lnSpc>
              <a:spcBef>
                <a:spcPts val="695"/>
              </a:spcBef>
              <a:buChar char="•"/>
              <a:tabLst>
                <a:tab pos="353695" algn="l"/>
                <a:tab pos="354330" algn="l"/>
              </a:tabLst>
            </a:pPr>
            <a:r>
              <a:rPr lang="en-US" sz="2000" dirty="0">
                <a:highlight>
                  <a:srgbClr val="FFFF00"/>
                </a:highlight>
                <a:latin typeface="Arial" panose="020B0604020202020204" pitchFamily="34" charset="0"/>
                <a:cs typeface="Arial" panose="020B0604020202020204" pitchFamily="34" charset="0"/>
              </a:rPr>
              <a:t>P-B design is equivalent to fractional factorial design (</a:t>
            </a:r>
            <a:r>
              <a:rPr lang="en-US" sz="2000" dirty="0">
                <a:solidFill>
                  <a:schemeClr val="tx1"/>
                </a:solidFill>
                <a:highlight>
                  <a:srgbClr val="FFFF00"/>
                </a:highlight>
                <a:latin typeface="Arial"/>
                <a:cs typeface="Arial"/>
              </a:rPr>
              <a:t>are </a:t>
            </a:r>
            <a:r>
              <a:rPr lang="en-US" sz="2000" spc="-5" dirty="0">
                <a:solidFill>
                  <a:schemeClr val="tx1"/>
                </a:solidFill>
                <a:highlight>
                  <a:srgbClr val="FFFF00"/>
                </a:highlight>
                <a:latin typeface="Arial"/>
                <a:cs typeface="Arial"/>
              </a:rPr>
              <a:t>multiples </a:t>
            </a:r>
            <a:r>
              <a:rPr lang="en-US" sz="2000" dirty="0">
                <a:solidFill>
                  <a:schemeClr val="tx1"/>
                </a:solidFill>
                <a:highlight>
                  <a:srgbClr val="FFFF00"/>
                </a:highlight>
                <a:latin typeface="Arial"/>
                <a:cs typeface="Arial"/>
              </a:rPr>
              <a:t>of </a:t>
            </a:r>
            <a:r>
              <a:rPr lang="en-US" sz="2000" spc="5" dirty="0">
                <a:solidFill>
                  <a:schemeClr val="tx1"/>
                </a:solidFill>
                <a:highlight>
                  <a:srgbClr val="FFFF00"/>
                </a:highlight>
                <a:latin typeface="Arial"/>
                <a:cs typeface="Arial"/>
              </a:rPr>
              <a:t>four </a:t>
            </a:r>
            <a:r>
              <a:rPr lang="en-US" sz="2000" dirty="0">
                <a:solidFill>
                  <a:schemeClr val="tx1"/>
                </a:solidFill>
                <a:highlight>
                  <a:srgbClr val="FFFF00"/>
                </a:highlight>
                <a:latin typeface="Arial"/>
                <a:cs typeface="Arial"/>
              </a:rPr>
              <a:t>but are not </a:t>
            </a:r>
            <a:r>
              <a:rPr lang="en-US" sz="2000" spc="-5" dirty="0">
                <a:solidFill>
                  <a:schemeClr val="tx1"/>
                </a:solidFill>
                <a:highlight>
                  <a:srgbClr val="FFFF00"/>
                </a:highlight>
                <a:latin typeface="Arial"/>
                <a:cs typeface="Arial"/>
              </a:rPr>
              <a:t>powers </a:t>
            </a:r>
            <a:r>
              <a:rPr lang="en-US" sz="2000" dirty="0">
                <a:solidFill>
                  <a:schemeClr val="tx1"/>
                </a:solidFill>
                <a:highlight>
                  <a:srgbClr val="FFFF00"/>
                </a:highlight>
                <a:latin typeface="Arial"/>
                <a:cs typeface="Arial"/>
              </a:rPr>
              <a:t>of </a:t>
            </a:r>
            <a:r>
              <a:rPr lang="en-US" sz="2000" spc="-5" dirty="0">
                <a:solidFill>
                  <a:schemeClr val="tx1"/>
                </a:solidFill>
                <a:highlight>
                  <a:srgbClr val="FFFF00"/>
                </a:highlight>
                <a:latin typeface="Arial"/>
                <a:cs typeface="Arial"/>
              </a:rPr>
              <a:t>two. </a:t>
            </a:r>
            <a:r>
              <a:rPr lang="en-US" sz="2000" dirty="0">
                <a:highlight>
                  <a:srgbClr val="FFFF00"/>
                </a:highlight>
                <a:latin typeface="Arial" panose="020B0604020202020204" pitchFamily="34" charset="0"/>
                <a:cs typeface="Arial" panose="020B0604020202020204" pitchFamily="34" charset="0"/>
              </a:rPr>
              <a:t>)</a:t>
            </a:r>
          </a:p>
          <a:p>
            <a:pPr algn="just">
              <a:lnSpc>
                <a:spcPct val="100000"/>
              </a:lnSpc>
              <a:spcBef>
                <a:spcPts val="40"/>
              </a:spcBef>
              <a:buChar char="•"/>
            </a:pPr>
            <a:endParaRPr lang="en-US" sz="2000" dirty="0">
              <a:latin typeface="Arial" panose="020B0604020202020204" pitchFamily="34" charset="0"/>
              <a:cs typeface="Arial" panose="020B0604020202020204" pitchFamily="34" charset="0"/>
            </a:endParaRPr>
          </a:p>
          <a:p>
            <a:pPr marL="356870" indent="-344805" algn="just">
              <a:lnSpc>
                <a:spcPct val="100000"/>
              </a:lnSpc>
              <a:buChar char="•"/>
              <a:tabLst>
                <a:tab pos="356870" algn="l"/>
                <a:tab pos="357505" algn="l"/>
              </a:tabLst>
            </a:pPr>
            <a:r>
              <a:rPr lang="en-US" sz="2000" dirty="0">
                <a:latin typeface="Arial" panose="020B0604020202020204" pitchFamily="34" charset="0"/>
                <a:cs typeface="Arial" panose="020B0604020202020204" pitchFamily="34" charset="0"/>
              </a:rPr>
              <a:t>It uses standard orthogonal arrays.</a:t>
            </a:r>
          </a:p>
          <a:p>
            <a:pPr marL="356870" indent="-344805" algn="just">
              <a:lnSpc>
                <a:spcPct val="100000"/>
              </a:lnSpc>
              <a:buChar char="•"/>
              <a:tabLst>
                <a:tab pos="356870" algn="l"/>
                <a:tab pos="357505" algn="l"/>
              </a:tabLst>
            </a:pPr>
            <a:endParaRPr lang="en-US" sz="2000" dirty="0">
              <a:latin typeface="Arial" panose="020B0604020202020204" pitchFamily="34" charset="0"/>
              <a:cs typeface="Arial" panose="020B0604020202020204" pitchFamily="34" charset="0"/>
            </a:endParaRPr>
          </a:p>
          <a:p>
            <a:pPr marL="356870" indent="-344805" algn="just">
              <a:lnSpc>
                <a:spcPct val="100000"/>
              </a:lnSpc>
              <a:buChar char="•"/>
              <a:tabLst>
                <a:tab pos="356870" algn="l"/>
                <a:tab pos="357505" algn="l"/>
              </a:tabLst>
            </a:pPr>
            <a:r>
              <a:rPr lang="en-US" sz="2000" dirty="0">
                <a:highlight>
                  <a:srgbClr val="FFFF00"/>
                </a:highlight>
                <a:latin typeface="Arial" panose="020B0604020202020204" pitchFamily="34" charset="0"/>
                <a:cs typeface="Arial" panose="020B0604020202020204" pitchFamily="34" charset="0"/>
              </a:rPr>
              <a:t>Here, k = N-1, there will be no degrees of freedom available for error to be estimated.</a:t>
            </a:r>
          </a:p>
          <a:p>
            <a:pPr marL="356870" indent="-344805" algn="just">
              <a:lnSpc>
                <a:spcPct val="100000"/>
              </a:lnSpc>
              <a:buChar char="•"/>
              <a:tabLst>
                <a:tab pos="356870" algn="l"/>
                <a:tab pos="357505" algn="l"/>
              </a:tabLst>
            </a:pPr>
            <a:endParaRPr lang="en-US" sz="2000" dirty="0">
              <a:solidFill>
                <a:schemeClr val="tx1"/>
              </a:solidFill>
              <a:latin typeface="Arial"/>
              <a:cs typeface="Arial"/>
            </a:endParaRPr>
          </a:p>
        </p:txBody>
      </p:sp>
    </p:spTree>
    <p:extLst>
      <p:ext uri="{BB962C8B-B14F-4D97-AF65-F5344CB8AC3E}">
        <p14:creationId xmlns:p14="http://schemas.microsoft.com/office/powerpoint/2010/main" val="27449098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P-B Designs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107</a:t>
            </a:fld>
            <a:endParaRPr lang="en-US" altLang="ko-KR"/>
          </a:p>
        </p:txBody>
      </p:sp>
      <p:sp>
        <p:nvSpPr>
          <p:cNvPr id="6" name="object 3"/>
          <p:cNvSpPr txBox="1"/>
          <p:nvPr/>
        </p:nvSpPr>
        <p:spPr>
          <a:xfrm>
            <a:off x="200440" y="845567"/>
            <a:ext cx="11814627" cy="2660472"/>
          </a:xfrm>
          <a:prstGeom prst="rect">
            <a:avLst/>
          </a:prstGeom>
        </p:spPr>
        <p:txBody>
          <a:bodyPr vert="horz" wrap="square" lIns="0" tIns="12700" rIns="0" bIns="0" rtlCol="0">
            <a:spAutoFit/>
          </a:bodyPr>
          <a:lstStyle/>
          <a:p>
            <a:pPr marL="12065" marR="5080" algn="just">
              <a:lnSpc>
                <a:spcPct val="150100"/>
              </a:lnSpc>
              <a:spcBef>
                <a:spcPts val="95"/>
              </a:spcBef>
              <a:tabLst>
                <a:tab pos="353695" algn="l"/>
                <a:tab pos="354330" algn="l"/>
              </a:tabLst>
            </a:pPr>
            <a:r>
              <a:rPr lang="en-US" sz="2800" b="1" dirty="0">
                <a:latin typeface="Arial" panose="020B0604020202020204" pitchFamily="34" charset="0"/>
                <a:cs typeface="Arial" panose="020B0604020202020204" pitchFamily="34" charset="0"/>
              </a:rPr>
              <a:t>Advantages: </a:t>
            </a:r>
          </a:p>
          <a:p>
            <a:pPr marL="353695" marR="5080" indent="-341630" algn="just">
              <a:lnSpc>
                <a:spcPct val="150100"/>
              </a:lnSpc>
              <a:spcBef>
                <a:spcPts val="95"/>
              </a:spcBef>
              <a:buChar char="•"/>
              <a:tabLst>
                <a:tab pos="353695" algn="l"/>
                <a:tab pos="354330" algn="l"/>
              </a:tabLst>
            </a:pPr>
            <a:r>
              <a:rPr lang="en-US" sz="2400" dirty="0">
                <a:latin typeface="Arial" panose="020B0604020202020204" pitchFamily="34" charset="0"/>
                <a:cs typeface="Arial" panose="020B0604020202020204" pitchFamily="34" charset="0"/>
              </a:rPr>
              <a:t>Limited number of runs to evaluate large number of  factors.</a:t>
            </a:r>
          </a:p>
          <a:p>
            <a:pPr marL="353695" marR="5080" indent="-341630" algn="just">
              <a:lnSpc>
                <a:spcPct val="150100"/>
              </a:lnSpc>
              <a:spcBef>
                <a:spcPts val="95"/>
              </a:spcBef>
              <a:buChar char="•"/>
              <a:tabLst>
                <a:tab pos="353695" algn="l"/>
                <a:tab pos="354330" algn="l"/>
              </a:tabLst>
            </a:pPr>
            <a:r>
              <a:rPr lang="en-US" sz="2400" dirty="0">
                <a:latin typeface="Arial" panose="020B0604020202020204" pitchFamily="34" charset="0"/>
                <a:cs typeface="Arial" panose="020B0604020202020204" pitchFamily="34" charset="0"/>
              </a:rPr>
              <a:t>Important main effects can be selected for more in-  depth study</a:t>
            </a:r>
          </a:p>
          <a:p>
            <a:pPr marL="356870" indent="-344805" algn="just">
              <a:lnSpc>
                <a:spcPct val="100000"/>
              </a:lnSpc>
              <a:buChar char="•"/>
              <a:tabLst>
                <a:tab pos="356870" algn="l"/>
                <a:tab pos="357505" algn="l"/>
              </a:tabLst>
            </a:pPr>
            <a:endParaRPr lang="en-US" sz="2400" dirty="0">
              <a:solidFill>
                <a:srgbClr val="FF0000"/>
              </a:solidFill>
              <a:latin typeface="Arial" panose="020B0604020202020204" pitchFamily="34" charset="0"/>
              <a:cs typeface="Arial" panose="020B0604020202020204" pitchFamily="34" charset="0"/>
            </a:endParaRPr>
          </a:p>
          <a:p>
            <a:pPr marL="353695" marR="5080" indent="-341630" algn="just">
              <a:lnSpc>
                <a:spcPct val="150100"/>
              </a:lnSpc>
              <a:spcBef>
                <a:spcPts val="95"/>
              </a:spcBef>
              <a:buChar char="•"/>
              <a:tabLst>
                <a:tab pos="353695" algn="l"/>
                <a:tab pos="354330" algn="l"/>
              </a:tabLst>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99513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Disadvantage of P-B Designs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108</a:t>
            </a:fld>
            <a:endParaRPr lang="en-US" altLang="ko-KR"/>
          </a:p>
        </p:txBody>
      </p:sp>
      <p:sp>
        <p:nvSpPr>
          <p:cNvPr id="6" name="object 3"/>
          <p:cNvSpPr txBox="1"/>
          <p:nvPr/>
        </p:nvSpPr>
        <p:spPr>
          <a:xfrm>
            <a:off x="200440" y="845567"/>
            <a:ext cx="11814627" cy="4663584"/>
          </a:xfrm>
          <a:prstGeom prst="rect">
            <a:avLst/>
          </a:prstGeom>
        </p:spPr>
        <p:txBody>
          <a:bodyPr vert="horz" wrap="square" lIns="0" tIns="12700" rIns="0" bIns="0" rtlCol="0">
            <a:spAutoFit/>
          </a:bodyPr>
          <a:lstStyle/>
          <a:p>
            <a:pPr marL="356870" indent="-344805" algn="just">
              <a:lnSpc>
                <a:spcPct val="100000"/>
              </a:lnSpc>
              <a:buChar char="•"/>
              <a:tabLst>
                <a:tab pos="356870" algn="l"/>
                <a:tab pos="357505" algn="l"/>
              </a:tabLst>
            </a:pPr>
            <a:r>
              <a:rPr lang="en-US" sz="2400" dirty="0">
                <a:solidFill>
                  <a:srgbClr val="FF0000"/>
                </a:solidFill>
                <a:latin typeface="Arial" panose="020B0604020202020204" pitchFamily="34" charset="0"/>
                <a:cs typeface="Arial" panose="020B0604020202020204" pitchFamily="34" charset="0"/>
              </a:rPr>
              <a:t>Their disadvantage is their complexity.</a:t>
            </a:r>
          </a:p>
          <a:p>
            <a:pPr marL="356870" indent="-344805" algn="just">
              <a:lnSpc>
                <a:spcPct val="100000"/>
              </a:lnSpc>
              <a:buChar char="•"/>
              <a:tabLst>
                <a:tab pos="356870" algn="l"/>
                <a:tab pos="357505" algn="l"/>
              </a:tabLst>
            </a:pPr>
            <a:endParaRPr lang="en-US" sz="2400" dirty="0">
              <a:solidFill>
                <a:srgbClr val="FF0000"/>
              </a:solidFill>
              <a:latin typeface="Arial" panose="020B0604020202020204" pitchFamily="34" charset="0"/>
              <a:cs typeface="Arial" panose="020B0604020202020204" pitchFamily="34" charset="0"/>
            </a:endParaRPr>
          </a:p>
          <a:p>
            <a:pPr marL="356870" indent="-344805" algn="just">
              <a:lnSpc>
                <a:spcPct val="100000"/>
              </a:lnSpc>
              <a:buChar char="•"/>
              <a:tabLst>
                <a:tab pos="356870" algn="l"/>
                <a:tab pos="357505" algn="l"/>
              </a:tabLst>
            </a:pPr>
            <a:r>
              <a:rPr lang="en-US" sz="2400" dirty="0">
                <a:solidFill>
                  <a:srgbClr val="FF0000"/>
                </a:solidFill>
                <a:latin typeface="Arial" panose="020B0604020202020204" pitchFamily="34" charset="0"/>
                <a:cs typeface="Arial" panose="020B0604020202020204" pitchFamily="34" charset="0"/>
              </a:rPr>
              <a:t>As P-B designs can’t be represented as cubes, they are sometimes called nongeometric designs</a:t>
            </a:r>
            <a:r>
              <a:rPr lang="en-US" sz="2400" dirty="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a:cs typeface="Arial"/>
            </a:endParaRPr>
          </a:p>
          <a:p>
            <a:pPr marL="353695" marR="283210" indent="-341630">
              <a:lnSpc>
                <a:spcPct val="200000"/>
              </a:lnSpc>
              <a:spcBef>
                <a:spcPts val="95"/>
              </a:spcBef>
              <a:buChar char="•"/>
              <a:tabLst>
                <a:tab pos="353695" algn="l"/>
                <a:tab pos="354330" algn="l"/>
              </a:tabLst>
            </a:pPr>
            <a:r>
              <a:rPr lang="en-US" sz="2400" spc="-5" dirty="0">
                <a:solidFill>
                  <a:schemeClr val="tx1"/>
                </a:solidFill>
                <a:latin typeface="Arial"/>
                <a:cs typeface="Arial"/>
              </a:rPr>
              <a:t>Assumption </a:t>
            </a:r>
            <a:r>
              <a:rPr lang="en-US" sz="2400" dirty="0">
                <a:solidFill>
                  <a:schemeClr val="tx1"/>
                </a:solidFill>
                <a:latin typeface="Arial"/>
                <a:cs typeface="Arial"/>
              </a:rPr>
              <a:t>required </a:t>
            </a:r>
            <a:r>
              <a:rPr lang="en-US" sz="2400" spc="5" dirty="0">
                <a:solidFill>
                  <a:schemeClr val="tx1"/>
                </a:solidFill>
                <a:latin typeface="Arial"/>
                <a:cs typeface="Arial"/>
              </a:rPr>
              <a:t>to </a:t>
            </a:r>
            <a:r>
              <a:rPr lang="en-US" sz="2400" spc="-5" dirty="0">
                <a:solidFill>
                  <a:schemeClr val="tx1"/>
                </a:solidFill>
                <a:latin typeface="Arial"/>
                <a:cs typeface="Arial"/>
              </a:rPr>
              <a:t>evaluate </a:t>
            </a:r>
            <a:r>
              <a:rPr lang="en-US" sz="2400" dirty="0">
                <a:solidFill>
                  <a:schemeClr val="tx1"/>
                </a:solidFill>
                <a:latin typeface="Arial"/>
                <a:cs typeface="Arial"/>
              </a:rPr>
              <a:t>up </a:t>
            </a:r>
            <a:r>
              <a:rPr lang="en-US" sz="2400" spc="5" dirty="0">
                <a:solidFill>
                  <a:schemeClr val="tx1"/>
                </a:solidFill>
                <a:latin typeface="Arial"/>
                <a:cs typeface="Arial"/>
              </a:rPr>
              <a:t>to </a:t>
            </a:r>
            <a:r>
              <a:rPr lang="en-US" sz="2400" dirty="0">
                <a:solidFill>
                  <a:schemeClr val="tx1"/>
                </a:solidFill>
                <a:latin typeface="Arial"/>
                <a:cs typeface="Arial"/>
              </a:rPr>
              <a:t>k = (N −</a:t>
            </a:r>
            <a:r>
              <a:rPr lang="en-US" sz="2400" spc="-265" dirty="0">
                <a:solidFill>
                  <a:schemeClr val="tx1"/>
                </a:solidFill>
                <a:latin typeface="Arial"/>
                <a:cs typeface="Arial"/>
              </a:rPr>
              <a:t> </a:t>
            </a:r>
            <a:r>
              <a:rPr lang="en-US" sz="2400" dirty="0">
                <a:solidFill>
                  <a:schemeClr val="tx1"/>
                </a:solidFill>
                <a:latin typeface="Arial"/>
                <a:cs typeface="Arial"/>
              </a:rPr>
              <a:t>1)  </a:t>
            </a:r>
            <a:r>
              <a:rPr lang="en-US" sz="2400" spc="5" dirty="0">
                <a:solidFill>
                  <a:schemeClr val="tx1"/>
                </a:solidFill>
                <a:latin typeface="Arial"/>
                <a:cs typeface="Arial"/>
              </a:rPr>
              <a:t>factors </a:t>
            </a:r>
            <a:r>
              <a:rPr lang="en-US" sz="2400" dirty="0">
                <a:solidFill>
                  <a:schemeClr val="tx1"/>
                </a:solidFill>
                <a:latin typeface="Arial"/>
                <a:cs typeface="Arial"/>
              </a:rPr>
              <a:t>in </a:t>
            </a:r>
            <a:r>
              <a:rPr lang="en-US" sz="2400" spc="5" dirty="0">
                <a:solidFill>
                  <a:schemeClr val="tx1"/>
                </a:solidFill>
                <a:latin typeface="Arial"/>
                <a:cs typeface="Arial"/>
              </a:rPr>
              <a:t>N</a:t>
            </a:r>
            <a:r>
              <a:rPr lang="en-US" sz="2400" spc="-105" dirty="0">
                <a:solidFill>
                  <a:schemeClr val="tx1"/>
                </a:solidFill>
                <a:latin typeface="Arial"/>
                <a:cs typeface="Arial"/>
              </a:rPr>
              <a:t> </a:t>
            </a:r>
            <a:r>
              <a:rPr lang="en-US" sz="2400" dirty="0">
                <a:solidFill>
                  <a:schemeClr val="tx1"/>
                </a:solidFill>
                <a:latin typeface="Arial"/>
                <a:cs typeface="Arial"/>
              </a:rPr>
              <a:t>runs.</a:t>
            </a:r>
          </a:p>
          <a:p>
            <a:pPr marL="356870" indent="-344805">
              <a:lnSpc>
                <a:spcPct val="200000"/>
              </a:lnSpc>
              <a:spcBef>
                <a:spcPts val="2405"/>
              </a:spcBef>
              <a:buChar char="•"/>
              <a:tabLst>
                <a:tab pos="356870" algn="l"/>
                <a:tab pos="357505" algn="l"/>
              </a:tabLst>
            </a:pPr>
            <a:r>
              <a:rPr lang="en-US" sz="2400" dirty="0">
                <a:solidFill>
                  <a:schemeClr val="tx1"/>
                </a:solidFill>
                <a:latin typeface="Arial"/>
                <a:cs typeface="Arial"/>
              </a:rPr>
              <a:t>One </a:t>
            </a:r>
            <a:r>
              <a:rPr lang="en-US" sz="2400" spc="5" dirty="0">
                <a:solidFill>
                  <a:schemeClr val="tx1"/>
                </a:solidFill>
                <a:latin typeface="Arial"/>
                <a:cs typeface="Arial"/>
              </a:rPr>
              <a:t>can study </a:t>
            </a:r>
            <a:r>
              <a:rPr lang="en-US" sz="2400" spc="-5" dirty="0">
                <a:solidFill>
                  <a:schemeClr val="tx1"/>
                </a:solidFill>
                <a:latin typeface="Arial"/>
                <a:cs typeface="Arial"/>
              </a:rPr>
              <a:t>fewer </a:t>
            </a:r>
            <a:r>
              <a:rPr lang="en-US" sz="2400" dirty="0">
                <a:solidFill>
                  <a:schemeClr val="tx1"/>
                </a:solidFill>
                <a:latin typeface="Arial"/>
                <a:cs typeface="Arial"/>
              </a:rPr>
              <a:t>than (N − 1) </a:t>
            </a:r>
            <a:r>
              <a:rPr lang="en-US" sz="2400" spc="5" dirty="0">
                <a:solidFill>
                  <a:schemeClr val="tx1"/>
                </a:solidFill>
                <a:latin typeface="Arial"/>
                <a:cs typeface="Arial"/>
              </a:rPr>
              <a:t>factors </a:t>
            </a:r>
            <a:r>
              <a:rPr lang="en-US" sz="2400" dirty="0">
                <a:solidFill>
                  <a:schemeClr val="tx1"/>
                </a:solidFill>
                <a:latin typeface="Arial"/>
                <a:cs typeface="Arial"/>
              </a:rPr>
              <a:t>in </a:t>
            </a:r>
            <a:r>
              <a:rPr lang="en-US" sz="2400" spc="5" dirty="0">
                <a:solidFill>
                  <a:schemeClr val="tx1"/>
                </a:solidFill>
                <a:latin typeface="Arial"/>
                <a:cs typeface="Arial"/>
              </a:rPr>
              <a:t>N</a:t>
            </a:r>
            <a:r>
              <a:rPr lang="en-US" sz="2400" spc="-290" dirty="0">
                <a:solidFill>
                  <a:schemeClr val="tx1"/>
                </a:solidFill>
                <a:latin typeface="Arial"/>
                <a:cs typeface="Arial"/>
              </a:rPr>
              <a:t> </a:t>
            </a:r>
            <a:r>
              <a:rPr lang="en-US" sz="2400" dirty="0">
                <a:solidFill>
                  <a:schemeClr val="tx1"/>
                </a:solidFill>
                <a:latin typeface="Arial"/>
                <a:cs typeface="Arial"/>
              </a:rPr>
              <a:t>runs.</a:t>
            </a:r>
          </a:p>
          <a:p>
            <a:pPr marL="353695" marR="192405" indent="-341630">
              <a:lnSpc>
                <a:spcPct val="200000"/>
              </a:lnSpc>
              <a:spcBef>
                <a:spcPts val="95"/>
              </a:spcBef>
              <a:buChar char="•"/>
              <a:tabLst>
                <a:tab pos="353695" algn="l"/>
                <a:tab pos="354330" algn="l"/>
              </a:tabLst>
            </a:pPr>
            <a:r>
              <a:rPr lang="en-US" sz="2400" b="1" dirty="0">
                <a:solidFill>
                  <a:srgbClr val="0070C0"/>
                </a:solidFill>
                <a:latin typeface="Arial"/>
                <a:cs typeface="Arial"/>
              </a:rPr>
              <a:t>Geometric P–B designs are resolution </a:t>
            </a:r>
            <a:r>
              <a:rPr lang="en-US" sz="2400" b="1" spc="5" dirty="0">
                <a:solidFill>
                  <a:srgbClr val="0070C0"/>
                </a:solidFill>
                <a:latin typeface="Arial"/>
                <a:cs typeface="Arial"/>
              </a:rPr>
              <a:t>III </a:t>
            </a:r>
            <a:r>
              <a:rPr lang="en-US" sz="2400" b="1" dirty="0">
                <a:solidFill>
                  <a:srgbClr val="0070C0"/>
                </a:solidFill>
                <a:latin typeface="Arial"/>
                <a:cs typeface="Arial"/>
              </a:rPr>
              <a:t>designs  and therefore </a:t>
            </a:r>
            <a:r>
              <a:rPr lang="en-US" sz="2400" b="1" spc="5" dirty="0">
                <a:solidFill>
                  <a:srgbClr val="0070C0"/>
                </a:solidFill>
                <a:latin typeface="Arial"/>
                <a:cs typeface="Arial"/>
              </a:rPr>
              <a:t>these </a:t>
            </a:r>
            <a:r>
              <a:rPr lang="en-US" sz="2400" b="1" dirty="0">
                <a:solidFill>
                  <a:srgbClr val="0070C0"/>
                </a:solidFill>
                <a:latin typeface="Arial"/>
                <a:cs typeface="Arial"/>
              </a:rPr>
              <a:t>designs </a:t>
            </a:r>
            <a:r>
              <a:rPr lang="en-US" sz="2400" b="1" spc="5" dirty="0">
                <a:solidFill>
                  <a:srgbClr val="0070C0"/>
                </a:solidFill>
                <a:latin typeface="Arial"/>
                <a:cs typeface="Arial"/>
              </a:rPr>
              <a:t>can </a:t>
            </a:r>
            <a:r>
              <a:rPr lang="en-US" sz="2400" b="1" dirty="0">
                <a:solidFill>
                  <a:srgbClr val="0070C0"/>
                </a:solidFill>
                <a:latin typeface="Arial"/>
                <a:cs typeface="Arial"/>
              </a:rPr>
              <a:t>be folded </a:t>
            </a:r>
            <a:r>
              <a:rPr lang="en-US" sz="2400" b="1" spc="-10" dirty="0">
                <a:solidFill>
                  <a:srgbClr val="0070C0"/>
                </a:solidFill>
                <a:latin typeface="Arial"/>
                <a:cs typeface="Arial"/>
              </a:rPr>
              <a:t>over</a:t>
            </a:r>
            <a:r>
              <a:rPr lang="en-US" sz="2400" b="1" spc="-80" dirty="0">
                <a:solidFill>
                  <a:srgbClr val="0070C0"/>
                </a:solidFill>
                <a:latin typeface="Arial"/>
                <a:cs typeface="Arial"/>
              </a:rPr>
              <a:t> </a:t>
            </a:r>
            <a:r>
              <a:rPr lang="en-US" sz="2400" b="1" spc="5" dirty="0">
                <a:solidFill>
                  <a:srgbClr val="0070C0"/>
                </a:solidFill>
                <a:latin typeface="Arial"/>
                <a:cs typeface="Arial"/>
              </a:rPr>
              <a:t>to </a:t>
            </a:r>
            <a:r>
              <a:rPr lang="en-US" sz="2400" b="1" spc="-5" dirty="0">
                <a:solidFill>
                  <a:srgbClr val="0070C0"/>
                </a:solidFill>
                <a:latin typeface="Arial"/>
                <a:cs typeface="Arial"/>
              </a:rPr>
              <a:t>achieve </a:t>
            </a:r>
            <a:r>
              <a:rPr lang="en-US" sz="2400" b="1" dirty="0">
                <a:solidFill>
                  <a:srgbClr val="0070C0"/>
                </a:solidFill>
                <a:latin typeface="Arial"/>
                <a:cs typeface="Arial"/>
              </a:rPr>
              <a:t>a design resolution</a:t>
            </a:r>
            <a:r>
              <a:rPr lang="en-US" sz="2400" b="1" spc="-50" dirty="0">
                <a:solidFill>
                  <a:srgbClr val="0070C0"/>
                </a:solidFill>
                <a:latin typeface="Arial"/>
                <a:cs typeface="Arial"/>
              </a:rPr>
              <a:t> </a:t>
            </a:r>
            <a:r>
              <a:rPr lang="en-US" sz="2400" b="1" spc="-150" dirty="0">
                <a:solidFill>
                  <a:srgbClr val="0070C0"/>
                </a:solidFill>
                <a:latin typeface="Arial"/>
                <a:cs typeface="Arial"/>
              </a:rPr>
              <a:t>IV.</a:t>
            </a:r>
            <a:endParaRPr lang="en-US" sz="2400" b="1" dirty="0">
              <a:solidFill>
                <a:srgbClr val="0070C0"/>
              </a:solidFill>
              <a:latin typeface="Arial"/>
              <a:cs typeface="Arial"/>
            </a:endParaRPr>
          </a:p>
        </p:txBody>
      </p:sp>
    </p:spTree>
    <p:extLst>
      <p:ext uri="{BB962C8B-B14F-4D97-AF65-F5344CB8AC3E}">
        <p14:creationId xmlns:p14="http://schemas.microsoft.com/office/powerpoint/2010/main" val="4005716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P-B Design vs. Fractional factorial</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109</a:t>
            </a:fld>
            <a:endParaRPr lang="en-US" altLang="ko-KR"/>
          </a:p>
        </p:txBody>
      </p:sp>
      <p:sp>
        <p:nvSpPr>
          <p:cNvPr id="5" name="object 3"/>
          <p:cNvSpPr/>
          <p:nvPr/>
        </p:nvSpPr>
        <p:spPr>
          <a:xfrm>
            <a:off x="1363551" y="1124744"/>
            <a:ext cx="8546592" cy="39944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87036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Need for DOE methodology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1907" dirty="0">
                <a:latin typeface="Arial" panose="020B0604020202020204" pitchFamily="34" charset="0"/>
                <a:cs typeface="Arial" panose="020B0604020202020204" pitchFamily="34" charset="0"/>
              </a:rPr>
              <a:t>Designing a Product</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a:t>
            </a:fld>
            <a:endParaRPr lang="en-US" altLang="ko-KR"/>
          </a:p>
        </p:txBody>
      </p:sp>
      <p:pic>
        <p:nvPicPr>
          <p:cNvPr id="5" name="Picture 4"/>
          <p:cNvPicPr>
            <a:picLocks noChangeAspect="1"/>
          </p:cNvPicPr>
          <p:nvPr/>
        </p:nvPicPr>
        <p:blipFill>
          <a:blip r:embed="rId2"/>
          <a:stretch>
            <a:fillRect/>
          </a:stretch>
        </p:blipFill>
        <p:spPr>
          <a:xfrm>
            <a:off x="438227" y="1484784"/>
            <a:ext cx="9294177" cy="2735445"/>
          </a:xfrm>
          <a:prstGeom prst="rect">
            <a:avLst/>
          </a:prstGeom>
        </p:spPr>
      </p:pic>
      <p:pic>
        <p:nvPicPr>
          <p:cNvPr id="6" name="Picture 5">
            <a:extLst>
              <a:ext uri="{FF2B5EF4-FFF2-40B4-BE49-F238E27FC236}">
                <a16:creationId xmlns:a16="http://schemas.microsoft.com/office/drawing/2014/main" id="{E2E1015B-5A76-1AAD-714D-88FAE19F7DD8}"/>
              </a:ext>
            </a:extLst>
          </p:cNvPr>
          <p:cNvPicPr>
            <a:picLocks noChangeAspect="1"/>
          </p:cNvPicPr>
          <p:nvPr/>
        </p:nvPicPr>
        <p:blipFill rotWithShape="1">
          <a:blip r:embed="rId3"/>
          <a:srcRect t="14607"/>
          <a:stretch/>
        </p:blipFill>
        <p:spPr>
          <a:xfrm>
            <a:off x="561625" y="4387817"/>
            <a:ext cx="3613517" cy="2324054"/>
          </a:xfrm>
          <a:prstGeom prst="rect">
            <a:avLst/>
          </a:prstGeom>
        </p:spPr>
      </p:pic>
    </p:spTree>
    <p:extLst>
      <p:ext uri="{BB962C8B-B14F-4D97-AF65-F5344CB8AC3E}">
        <p14:creationId xmlns:p14="http://schemas.microsoft.com/office/powerpoint/2010/main" val="19362881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P-B Designs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110</a:t>
            </a:fld>
            <a:endParaRPr lang="en-US" altLang="ko-KR"/>
          </a:p>
        </p:txBody>
      </p:sp>
      <p:sp>
        <p:nvSpPr>
          <p:cNvPr id="6" name="object 3"/>
          <p:cNvSpPr txBox="1"/>
          <p:nvPr/>
        </p:nvSpPr>
        <p:spPr>
          <a:xfrm>
            <a:off x="200440" y="845567"/>
            <a:ext cx="11814627" cy="5710281"/>
          </a:xfrm>
          <a:prstGeom prst="rect">
            <a:avLst/>
          </a:prstGeom>
        </p:spPr>
        <p:txBody>
          <a:bodyPr vert="horz" wrap="square" lIns="0" tIns="12700" rIns="0" bIns="0" rtlCol="0">
            <a:spAutoFit/>
          </a:bodyPr>
          <a:lstStyle/>
          <a:p>
            <a:pPr marL="353695" marR="5080" indent="-341630" algn="just">
              <a:lnSpc>
                <a:spcPct val="150100"/>
              </a:lnSpc>
              <a:spcBef>
                <a:spcPts val="95"/>
              </a:spcBef>
              <a:buChar char="•"/>
              <a:tabLst>
                <a:tab pos="353695" algn="l"/>
                <a:tab pos="354330" algn="l"/>
              </a:tabLst>
            </a:pPr>
            <a:r>
              <a:rPr lang="en-US" sz="2400" dirty="0">
                <a:latin typeface="Arial" panose="020B0604020202020204" pitchFamily="34" charset="0"/>
                <a:cs typeface="Arial" panose="020B0604020202020204" pitchFamily="34" charset="0"/>
              </a:rPr>
              <a:t>Geometric</a:t>
            </a:r>
          </a:p>
          <a:p>
            <a:pPr marL="794385" marR="55880" lvl="1" indent="-289560">
              <a:lnSpc>
                <a:spcPct val="130100"/>
              </a:lnSpc>
              <a:spcBef>
                <a:spcPts val="140"/>
              </a:spcBef>
              <a:buChar char="–"/>
              <a:tabLst>
                <a:tab pos="794385" algn="l"/>
                <a:tab pos="795020" algn="l"/>
              </a:tabLst>
            </a:pPr>
            <a:r>
              <a:rPr lang="en-US" sz="2200" dirty="0">
                <a:solidFill>
                  <a:schemeClr val="tx1"/>
                </a:solidFill>
                <a:latin typeface="Arial"/>
                <a:cs typeface="Arial"/>
              </a:rPr>
              <a:t>2</a:t>
            </a:r>
            <a:r>
              <a:rPr lang="en-US" sz="2200" baseline="30000" dirty="0">
                <a:solidFill>
                  <a:schemeClr val="tx1"/>
                </a:solidFill>
                <a:latin typeface="Arial"/>
                <a:cs typeface="Arial"/>
              </a:rPr>
              <a:t>N</a:t>
            </a:r>
            <a:r>
              <a:rPr lang="en-US" sz="2200" dirty="0">
                <a:solidFill>
                  <a:schemeClr val="tx1"/>
                </a:solidFill>
                <a:latin typeface="Arial"/>
                <a:cs typeface="Arial"/>
              </a:rPr>
              <a:t> (N = 4, 8, 16, 32, etc.)</a:t>
            </a:r>
          </a:p>
          <a:p>
            <a:pPr marL="794385" marR="55880" lvl="1" indent="-289560">
              <a:lnSpc>
                <a:spcPct val="130100"/>
              </a:lnSpc>
              <a:spcBef>
                <a:spcPts val="140"/>
              </a:spcBef>
              <a:buChar char="–"/>
              <a:tabLst>
                <a:tab pos="794385" algn="l"/>
                <a:tab pos="795020" algn="l"/>
              </a:tabLst>
            </a:pPr>
            <a:r>
              <a:rPr lang="en-US" sz="2200" dirty="0">
                <a:solidFill>
                  <a:schemeClr val="tx1"/>
                </a:solidFill>
                <a:latin typeface="Arial"/>
                <a:cs typeface="Arial"/>
              </a:rPr>
              <a:t>Geometric</a:t>
            </a:r>
            <a:r>
              <a:rPr lang="en-US" sz="2200" spc="-105" dirty="0">
                <a:solidFill>
                  <a:schemeClr val="tx1"/>
                </a:solidFill>
                <a:latin typeface="Arial"/>
                <a:cs typeface="Arial"/>
              </a:rPr>
              <a:t> </a:t>
            </a:r>
            <a:r>
              <a:rPr lang="en-US" sz="2200" dirty="0">
                <a:solidFill>
                  <a:schemeClr val="tx1"/>
                </a:solidFill>
                <a:latin typeface="Arial"/>
                <a:cs typeface="Arial"/>
              </a:rPr>
              <a:t>designs</a:t>
            </a:r>
            <a:r>
              <a:rPr lang="en-US" sz="2200" spc="-60" dirty="0">
                <a:solidFill>
                  <a:schemeClr val="tx1"/>
                </a:solidFill>
                <a:latin typeface="Arial"/>
                <a:cs typeface="Arial"/>
              </a:rPr>
              <a:t> </a:t>
            </a:r>
            <a:r>
              <a:rPr lang="en-US" sz="2200" dirty="0">
                <a:solidFill>
                  <a:schemeClr val="tx1"/>
                </a:solidFill>
                <a:latin typeface="Arial"/>
                <a:cs typeface="Arial"/>
              </a:rPr>
              <a:t>are</a:t>
            </a:r>
            <a:r>
              <a:rPr lang="en-US" sz="2200" spc="-25" dirty="0">
                <a:solidFill>
                  <a:schemeClr val="tx1"/>
                </a:solidFill>
                <a:latin typeface="Arial"/>
                <a:cs typeface="Arial"/>
              </a:rPr>
              <a:t> </a:t>
            </a:r>
            <a:r>
              <a:rPr lang="en-US" sz="2200" spc="-5" dirty="0">
                <a:solidFill>
                  <a:schemeClr val="tx1"/>
                </a:solidFill>
                <a:latin typeface="Arial"/>
                <a:cs typeface="Arial"/>
              </a:rPr>
              <a:t>identical</a:t>
            </a:r>
            <a:r>
              <a:rPr lang="en-US" sz="2200" spc="-40" dirty="0">
                <a:solidFill>
                  <a:schemeClr val="tx1"/>
                </a:solidFill>
                <a:latin typeface="Arial"/>
                <a:cs typeface="Arial"/>
              </a:rPr>
              <a:t> </a:t>
            </a:r>
            <a:r>
              <a:rPr lang="en-US" sz="2200" spc="5" dirty="0">
                <a:solidFill>
                  <a:schemeClr val="tx1"/>
                </a:solidFill>
                <a:latin typeface="Arial"/>
                <a:cs typeface="Arial"/>
              </a:rPr>
              <a:t>to</a:t>
            </a:r>
            <a:r>
              <a:rPr lang="en-US" sz="2200" spc="-15" dirty="0">
                <a:solidFill>
                  <a:schemeClr val="tx1"/>
                </a:solidFill>
                <a:latin typeface="Arial"/>
                <a:cs typeface="Arial"/>
              </a:rPr>
              <a:t> </a:t>
            </a:r>
            <a:r>
              <a:rPr lang="en-US" sz="2200" dirty="0">
                <a:solidFill>
                  <a:schemeClr val="tx1"/>
                </a:solidFill>
                <a:latin typeface="Arial"/>
                <a:cs typeface="Arial"/>
              </a:rPr>
              <a:t>fractional</a:t>
            </a:r>
            <a:r>
              <a:rPr lang="en-US" sz="2200" spc="-110" dirty="0">
                <a:solidFill>
                  <a:schemeClr val="tx1"/>
                </a:solidFill>
                <a:latin typeface="Arial"/>
                <a:cs typeface="Arial"/>
              </a:rPr>
              <a:t> </a:t>
            </a:r>
            <a:r>
              <a:rPr lang="en-US" sz="2200" spc="5" dirty="0">
                <a:solidFill>
                  <a:schemeClr val="tx1"/>
                </a:solidFill>
                <a:latin typeface="Arial"/>
                <a:cs typeface="Arial"/>
              </a:rPr>
              <a:t>factorial</a:t>
            </a:r>
            <a:r>
              <a:rPr lang="en-US" sz="2200" spc="-95" dirty="0">
                <a:solidFill>
                  <a:schemeClr val="tx1"/>
                </a:solidFill>
                <a:latin typeface="Arial"/>
                <a:cs typeface="Arial"/>
              </a:rPr>
              <a:t> </a:t>
            </a:r>
            <a:r>
              <a:rPr lang="en-US" sz="2200" dirty="0">
                <a:solidFill>
                  <a:schemeClr val="tx1"/>
                </a:solidFill>
                <a:latin typeface="Arial"/>
                <a:cs typeface="Arial"/>
              </a:rPr>
              <a:t>designs</a:t>
            </a:r>
            <a:r>
              <a:rPr lang="en-US" sz="2200" spc="-60" dirty="0">
                <a:solidFill>
                  <a:schemeClr val="tx1"/>
                </a:solidFill>
                <a:latin typeface="Arial"/>
                <a:cs typeface="Arial"/>
              </a:rPr>
              <a:t> </a:t>
            </a:r>
            <a:r>
              <a:rPr lang="en-US" sz="2200" spc="-5" dirty="0">
                <a:solidFill>
                  <a:schemeClr val="tx1"/>
                </a:solidFill>
                <a:latin typeface="Arial"/>
                <a:cs typeface="Arial"/>
              </a:rPr>
              <a:t>in  </a:t>
            </a:r>
            <a:r>
              <a:rPr lang="en-US" sz="2200" spc="-10" dirty="0">
                <a:solidFill>
                  <a:schemeClr val="tx1"/>
                </a:solidFill>
                <a:latin typeface="Arial"/>
                <a:cs typeface="Arial"/>
              </a:rPr>
              <a:t>which </a:t>
            </a:r>
            <a:r>
              <a:rPr lang="en-US" sz="2200" dirty="0">
                <a:solidFill>
                  <a:schemeClr val="tx1"/>
                </a:solidFill>
                <a:latin typeface="Arial"/>
                <a:cs typeface="Arial"/>
              </a:rPr>
              <a:t>one </a:t>
            </a:r>
            <a:r>
              <a:rPr lang="en-US" sz="2200" spc="5" dirty="0">
                <a:solidFill>
                  <a:schemeClr val="tx1"/>
                </a:solidFill>
                <a:latin typeface="Arial"/>
                <a:cs typeface="Arial"/>
              </a:rPr>
              <a:t>may </a:t>
            </a:r>
            <a:r>
              <a:rPr lang="en-US" sz="2200" dirty="0">
                <a:solidFill>
                  <a:schemeClr val="tx1"/>
                </a:solidFill>
                <a:latin typeface="Arial"/>
                <a:cs typeface="Arial"/>
              </a:rPr>
              <a:t>be </a:t>
            </a:r>
            <a:r>
              <a:rPr lang="en-US" sz="2200" spc="-5" dirty="0">
                <a:solidFill>
                  <a:schemeClr val="tx1"/>
                </a:solidFill>
                <a:latin typeface="Arial"/>
                <a:cs typeface="Arial"/>
              </a:rPr>
              <a:t>able </a:t>
            </a:r>
            <a:r>
              <a:rPr lang="en-US" sz="2200" spc="5" dirty="0">
                <a:solidFill>
                  <a:schemeClr val="tx1"/>
                </a:solidFill>
                <a:latin typeface="Arial"/>
                <a:cs typeface="Arial"/>
              </a:rPr>
              <a:t>to </a:t>
            </a:r>
            <a:r>
              <a:rPr lang="en-US" sz="2200" dirty="0">
                <a:solidFill>
                  <a:schemeClr val="tx1"/>
                </a:solidFill>
                <a:latin typeface="Arial"/>
                <a:cs typeface="Arial"/>
              </a:rPr>
              <a:t>study </a:t>
            </a:r>
            <a:r>
              <a:rPr lang="en-US" sz="2200" spc="5" dirty="0">
                <a:solidFill>
                  <a:schemeClr val="tx1"/>
                </a:solidFill>
                <a:latin typeface="Arial"/>
                <a:cs typeface="Arial"/>
              </a:rPr>
              <a:t>the </a:t>
            </a:r>
            <a:r>
              <a:rPr lang="en-US" sz="2200" dirty="0">
                <a:solidFill>
                  <a:schemeClr val="tx1"/>
                </a:solidFill>
                <a:latin typeface="Arial"/>
                <a:cs typeface="Arial"/>
              </a:rPr>
              <a:t>interactions </a:t>
            </a:r>
            <a:r>
              <a:rPr lang="en-US" sz="2200" spc="-5" dirty="0">
                <a:solidFill>
                  <a:schemeClr val="tx1"/>
                </a:solidFill>
                <a:latin typeface="Arial"/>
                <a:cs typeface="Arial"/>
              </a:rPr>
              <a:t>between  </a:t>
            </a:r>
            <a:r>
              <a:rPr lang="en-US" sz="2200" spc="5" dirty="0">
                <a:solidFill>
                  <a:schemeClr val="tx1"/>
                </a:solidFill>
                <a:latin typeface="Arial"/>
                <a:cs typeface="Arial"/>
              </a:rPr>
              <a:t>factors.</a:t>
            </a:r>
            <a:endParaRPr lang="en-US" sz="2200" dirty="0">
              <a:solidFill>
                <a:schemeClr val="tx1"/>
              </a:solidFill>
              <a:latin typeface="Arial"/>
              <a:cs typeface="Arial"/>
            </a:endParaRPr>
          </a:p>
          <a:p>
            <a:pPr marL="794385" lvl="1" indent="-290195">
              <a:lnSpc>
                <a:spcPct val="100000"/>
              </a:lnSpc>
              <a:spcBef>
                <a:spcPts val="1660"/>
              </a:spcBef>
              <a:buChar char="–"/>
              <a:tabLst>
                <a:tab pos="794385" algn="l"/>
                <a:tab pos="795020" algn="l"/>
              </a:tabLst>
            </a:pPr>
            <a:r>
              <a:rPr lang="en-US" sz="2200" spc="5" dirty="0">
                <a:solidFill>
                  <a:schemeClr val="tx1"/>
                </a:solidFill>
                <a:latin typeface="Arial"/>
                <a:cs typeface="Arial"/>
              </a:rPr>
              <a:t>If the </a:t>
            </a:r>
            <a:r>
              <a:rPr lang="en-US" sz="2200" dirty="0">
                <a:solidFill>
                  <a:schemeClr val="tx1"/>
                </a:solidFill>
                <a:latin typeface="Arial"/>
                <a:cs typeface="Arial"/>
              </a:rPr>
              <a:t>process </a:t>
            </a:r>
            <a:r>
              <a:rPr lang="en-US" sz="2200" spc="-5" dirty="0">
                <a:solidFill>
                  <a:schemeClr val="tx1"/>
                </a:solidFill>
                <a:latin typeface="Arial"/>
                <a:cs typeface="Arial"/>
              </a:rPr>
              <a:t>is </a:t>
            </a:r>
            <a:r>
              <a:rPr lang="en-US" sz="2200" dirty="0">
                <a:solidFill>
                  <a:schemeClr val="tx1"/>
                </a:solidFill>
                <a:latin typeface="Arial"/>
                <a:cs typeface="Arial"/>
              </a:rPr>
              <a:t>suspected </a:t>
            </a:r>
            <a:r>
              <a:rPr lang="en-US" sz="2200" spc="5" dirty="0">
                <a:solidFill>
                  <a:schemeClr val="tx1"/>
                </a:solidFill>
                <a:latin typeface="Arial"/>
                <a:cs typeface="Arial"/>
              </a:rPr>
              <a:t>to </a:t>
            </a:r>
            <a:r>
              <a:rPr lang="en-US" sz="2200" dirty="0">
                <a:solidFill>
                  <a:schemeClr val="tx1"/>
                </a:solidFill>
                <a:latin typeface="Arial"/>
                <a:cs typeface="Arial"/>
              </a:rPr>
              <a:t>be highly</a:t>
            </a:r>
            <a:r>
              <a:rPr lang="en-US" sz="2200" spc="-285" dirty="0">
                <a:solidFill>
                  <a:schemeClr val="tx1"/>
                </a:solidFill>
                <a:latin typeface="Arial"/>
                <a:cs typeface="Arial"/>
              </a:rPr>
              <a:t> </a:t>
            </a:r>
            <a:r>
              <a:rPr lang="en-US" sz="2200" spc="-5" dirty="0">
                <a:solidFill>
                  <a:schemeClr val="tx1"/>
                </a:solidFill>
                <a:latin typeface="Arial"/>
                <a:cs typeface="Arial"/>
              </a:rPr>
              <a:t>interactive</a:t>
            </a:r>
            <a:endParaRPr lang="en-US" sz="2200" dirty="0">
              <a:solidFill>
                <a:schemeClr val="tx1"/>
              </a:solidFill>
              <a:latin typeface="Arial"/>
              <a:cs typeface="Arial"/>
            </a:endParaRPr>
          </a:p>
          <a:p>
            <a:pPr marL="353695" marR="5080" indent="-341630" algn="just">
              <a:lnSpc>
                <a:spcPct val="150100"/>
              </a:lnSpc>
              <a:spcBef>
                <a:spcPts val="95"/>
              </a:spcBef>
              <a:buChar char="•"/>
              <a:tabLst>
                <a:tab pos="353695" algn="l"/>
                <a:tab pos="354330" algn="l"/>
              </a:tabLst>
            </a:pPr>
            <a:endParaRPr lang="en-US" sz="2400" dirty="0">
              <a:latin typeface="Arial" panose="020B0604020202020204" pitchFamily="34" charset="0"/>
              <a:cs typeface="Arial" panose="020B0604020202020204" pitchFamily="34" charset="0"/>
            </a:endParaRPr>
          </a:p>
          <a:p>
            <a:pPr marL="353695" marR="5080" indent="-341630" algn="just">
              <a:lnSpc>
                <a:spcPct val="150100"/>
              </a:lnSpc>
              <a:spcBef>
                <a:spcPts val="95"/>
              </a:spcBef>
              <a:buChar char="•"/>
              <a:tabLst>
                <a:tab pos="353695" algn="l"/>
                <a:tab pos="354330" algn="l"/>
              </a:tabLst>
            </a:pPr>
            <a:r>
              <a:rPr lang="en-US" sz="2400" dirty="0">
                <a:latin typeface="Arial" panose="020B0604020202020204" pitchFamily="34" charset="0"/>
                <a:cs typeface="Arial" panose="020B0604020202020204" pitchFamily="34" charset="0"/>
              </a:rPr>
              <a:t>Non-geometric</a:t>
            </a:r>
          </a:p>
          <a:p>
            <a:pPr marL="794385" marR="250190" lvl="1" indent="-289560">
              <a:lnSpc>
                <a:spcPct val="130100"/>
              </a:lnSpc>
              <a:spcBef>
                <a:spcPts val="250"/>
              </a:spcBef>
              <a:buChar char="–"/>
              <a:tabLst>
                <a:tab pos="794385" algn="l"/>
                <a:tab pos="795020" algn="l"/>
              </a:tabLst>
            </a:pPr>
            <a:r>
              <a:rPr lang="en-US" sz="2200" dirty="0">
                <a:solidFill>
                  <a:schemeClr val="tx1"/>
                </a:solidFill>
                <a:latin typeface="Arial"/>
                <a:cs typeface="Arial"/>
              </a:rPr>
              <a:t>are </a:t>
            </a:r>
            <a:r>
              <a:rPr lang="en-US" sz="2200" spc="-5" dirty="0">
                <a:solidFill>
                  <a:schemeClr val="tx1"/>
                </a:solidFill>
                <a:latin typeface="Arial"/>
                <a:cs typeface="Arial"/>
              </a:rPr>
              <a:t>multiples </a:t>
            </a:r>
            <a:r>
              <a:rPr lang="en-US" sz="2200" dirty="0">
                <a:solidFill>
                  <a:schemeClr val="tx1"/>
                </a:solidFill>
                <a:latin typeface="Arial"/>
                <a:cs typeface="Arial"/>
              </a:rPr>
              <a:t>of </a:t>
            </a:r>
            <a:r>
              <a:rPr lang="en-US" sz="2200" spc="5" dirty="0">
                <a:solidFill>
                  <a:schemeClr val="tx1"/>
                </a:solidFill>
                <a:latin typeface="Arial"/>
                <a:cs typeface="Arial"/>
              </a:rPr>
              <a:t>four </a:t>
            </a:r>
            <a:r>
              <a:rPr lang="en-US" sz="2200" dirty="0">
                <a:solidFill>
                  <a:schemeClr val="tx1"/>
                </a:solidFill>
                <a:latin typeface="Arial"/>
                <a:cs typeface="Arial"/>
              </a:rPr>
              <a:t>but are not </a:t>
            </a:r>
            <a:r>
              <a:rPr lang="en-US" sz="2200" spc="-5" dirty="0">
                <a:solidFill>
                  <a:schemeClr val="tx1"/>
                </a:solidFill>
                <a:latin typeface="Arial"/>
                <a:cs typeface="Arial"/>
              </a:rPr>
              <a:t>powers </a:t>
            </a:r>
            <a:r>
              <a:rPr lang="en-US" sz="2200" dirty="0">
                <a:solidFill>
                  <a:schemeClr val="tx1"/>
                </a:solidFill>
                <a:latin typeface="Arial"/>
                <a:cs typeface="Arial"/>
              </a:rPr>
              <a:t>of </a:t>
            </a:r>
            <a:r>
              <a:rPr lang="en-US" sz="2200" spc="-5" dirty="0">
                <a:solidFill>
                  <a:schemeClr val="tx1"/>
                </a:solidFill>
                <a:latin typeface="Arial"/>
                <a:cs typeface="Arial"/>
              </a:rPr>
              <a:t>two. </a:t>
            </a:r>
            <a:r>
              <a:rPr lang="en-US" sz="2200" spc="5" dirty="0">
                <a:solidFill>
                  <a:schemeClr val="tx1"/>
                </a:solidFill>
                <a:latin typeface="Arial"/>
                <a:cs typeface="Arial"/>
              </a:rPr>
              <a:t>E.g. </a:t>
            </a:r>
            <a:r>
              <a:rPr lang="en-US" sz="2200" spc="-5" dirty="0">
                <a:solidFill>
                  <a:schemeClr val="tx1"/>
                </a:solidFill>
                <a:latin typeface="Arial"/>
                <a:cs typeface="Arial"/>
              </a:rPr>
              <a:t>have</a:t>
            </a:r>
            <a:r>
              <a:rPr lang="en-US" sz="2200" spc="-370" dirty="0">
                <a:solidFill>
                  <a:schemeClr val="tx1"/>
                </a:solidFill>
                <a:latin typeface="Arial"/>
                <a:cs typeface="Arial"/>
              </a:rPr>
              <a:t> </a:t>
            </a:r>
            <a:r>
              <a:rPr lang="en-US" sz="2200" dirty="0">
                <a:solidFill>
                  <a:schemeClr val="tx1"/>
                </a:solidFill>
                <a:latin typeface="Arial"/>
                <a:cs typeface="Arial"/>
              </a:rPr>
              <a:t>runs  of 12, 20, 24, 28,</a:t>
            </a:r>
            <a:r>
              <a:rPr lang="en-US" sz="2200" spc="-125" dirty="0">
                <a:solidFill>
                  <a:schemeClr val="tx1"/>
                </a:solidFill>
                <a:latin typeface="Arial"/>
                <a:cs typeface="Arial"/>
              </a:rPr>
              <a:t> </a:t>
            </a:r>
            <a:r>
              <a:rPr lang="en-US" sz="2200" dirty="0">
                <a:solidFill>
                  <a:schemeClr val="tx1"/>
                </a:solidFill>
                <a:latin typeface="Arial"/>
                <a:cs typeface="Arial"/>
              </a:rPr>
              <a:t>etc.</a:t>
            </a:r>
          </a:p>
          <a:p>
            <a:pPr marL="794385" lvl="1" indent="-290195">
              <a:lnSpc>
                <a:spcPct val="100000"/>
              </a:lnSpc>
              <a:spcBef>
                <a:spcPts val="1660"/>
              </a:spcBef>
              <a:buChar char="–"/>
              <a:tabLst>
                <a:tab pos="794385" algn="l"/>
                <a:tab pos="795020" algn="l"/>
              </a:tabLst>
            </a:pPr>
            <a:r>
              <a:rPr lang="en-US" sz="2200" spc="5" dirty="0">
                <a:solidFill>
                  <a:schemeClr val="tx1"/>
                </a:solidFill>
                <a:latin typeface="Arial"/>
                <a:cs typeface="Arial"/>
              </a:rPr>
              <a:t>These </a:t>
            </a:r>
            <a:r>
              <a:rPr lang="en-US" sz="2200" dirty="0">
                <a:solidFill>
                  <a:schemeClr val="tx1"/>
                </a:solidFill>
                <a:latin typeface="Arial"/>
                <a:cs typeface="Arial"/>
              </a:rPr>
              <a:t>designs </a:t>
            </a:r>
            <a:r>
              <a:rPr lang="en-US" sz="2200" spc="5" dirty="0">
                <a:solidFill>
                  <a:schemeClr val="tx1"/>
                </a:solidFill>
                <a:latin typeface="Arial"/>
                <a:cs typeface="Arial"/>
              </a:rPr>
              <a:t>do </a:t>
            </a:r>
            <a:r>
              <a:rPr lang="en-US" sz="2200" spc="-5" dirty="0">
                <a:solidFill>
                  <a:schemeClr val="tx1"/>
                </a:solidFill>
                <a:latin typeface="Arial"/>
                <a:cs typeface="Arial"/>
              </a:rPr>
              <a:t>not have </a:t>
            </a:r>
            <a:r>
              <a:rPr lang="en-US" sz="2200" dirty="0">
                <a:solidFill>
                  <a:schemeClr val="tx1"/>
                </a:solidFill>
                <a:latin typeface="Arial"/>
                <a:cs typeface="Arial"/>
              </a:rPr>
              <a:t>complete confounding of</a:t>
            </a:r>
            <a:r>
              <a:rPr lang="en-US" sz="2200" spc="-270" dirty="0">
                <a:solidFill>
                  <a:schemeClr val="tx1"/>
                </a:solidFill>
                <a:latin typeface="Arial"/>
                <a:cs typeface="Arial"/>
              </a:rPr>
              <a:t> </a:t>
            </a:r>
            <a:r>
              <a:rPr lang="en-US" sz="2200" dirty="0">
                <a:solidFill>
                  <a:schemeClr val="tx1"/>
                </a:solidFill>
                <a:latin typeface="Arial"/>
                <a:cs typeface="Arial"/>
              </a:rPr>
              <a:t>effects.</a:t>
            </a:r>
          </a:p>
          <a:p>
            <a:pPr marL="794385" lvl="1" indent="-290195">
              <a:lnSpc>
                <a:spcPct val="100000"/>
              </a:lnSpc>
              <a:spcBef>
                <a:spcPts val="1300"/>
              </a:spcBef>
              <a:buChar char="–"/>
              <a:tabLst>
                <a:tab pos="794385" algn="l"/>
                <a:tab pos="795020" algn="l"/>
              </a:tabLst>
            </a:pPr>
            <a:r>
              <a:rPr lang="en-US" sz="2200" spc="-10" dirty="0">
                <a:solidFill>
                  <a:schemeClr val="tx1"/>
                </a:solidFill>
                <a:latin typeface="Arial"/>
                <a:cs typeface="Arial"/>
              </a:rPr>
              <a:t>if </a:t>
            </a:r>
            <a:r>
              <a:rPr lang="en-US" sz="2200" dirty="0">
                <a:solidFill>
                  <a:schemeClr val="tx1"/>
                </a:solidFill>
                <a:latin typeface="Arial"/>
                <a:cs typeface="Arial"/>
              </a:rPr>
              <a:t>interactions are of no concern </a:t>
            </a:r>
            <a:r>
              <a:rPr lang="en-US" sz="2200" spc="5" dirty="0">
                <a:solidFill>
                  <a:schemeClr val="tx1"/>
                </a:solidFill>
                <a:latin typeface="Arial"/>
                <a:cs typeface="Arial"/>
              </a:rPr>
              <a:t>to the</a:t>
            </a:r>
            <a:r>
              <a:rPr lang="en-US" sz="2200" spc="-229" dirty="0">
                <a:solidFill>
                  <a:schemeClr val="tx1"/>
                </a:solidFill>
                <a:latin typeface="Arial"/>
                <a:cs typeface="Arial"/>
              </a:rPr>
              <a:t> </a:t>
            </a:r>
            <a:r>
              <a:rPr lang="en-US" sz="2200" spc="-5" dirty="0">
                <a:solidFill>
                  <a:schemeClr val="tx1"/>
                </a:solidFill>
                <a:latin typeface="Arial"/>
                <a:cs typeface="Arial"/>
              </a:rPr>
              <a:t>experimenter</a:t>
            </a:r>
            <a:endParaRPr lang="en-US" sz="2200" dirty="0">
              <a:solidFill>
                <a:schemeClr val="tx1"/>
              </a:solidFill>
              <a:latin typeface="Arial"/>
              <a:cs typeface="Arial"/>
            </a:endParaRPr>
          </a:p>
          <a:p>
            <a:pPr marL="353695" marR="5080" indent="-341630" algn="just">
              <a:lnSpc>
                <a:spcPct val="150100"/>
              </a:lnSpc>
              <a:spcBef>
                <a:spcPts val="95"/>
              </a:spcBef>
              <a:buChar char="•"/>
              <a:tabLst>
                <a:tab pos="353695" algn="l"/>
                <a:tab pos="354330" algn="l"/>
              </a:tabLst>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925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P-B Designs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111</a:t>
            </a:fld>
            <a:endParaRPr lang="en-US" altLang="ko-KR"/>
          </a:p>
        </p:txBody>
      </p:sp>
      <p:sp>
        <p:nvSpPr>
          <p:cNvPr id="5" name="object 3"/>
          <p:cNvSpPr/>
          <p:nvPr/>
        </p:nvSpPr>
        <p:spPr>
          <a:xfrm>
            <a:off x="1235460" y="989542"/>
            <a:ext cx="10087899" cy="55806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87559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P-B Designs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112</a:t>
            </a:fld>
            <a:endParaRPr lang="en-US" altLang="ko-KR"/>
          </a:p>
        </p:txBody>
      </p:sp>
      <p:sp>
        <p:nvSpPr>
          <p:cNvPr id="9" name="object 3"/>
          <p:cNvSpPr/>
          <p:nvPr/>
        </p:nvSpPr>
        <p:spPr>
          <a:xfrm>
            <a:off x="767407" y="1016732"/>
            <a:ext cx="11410063" cy="47525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859067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P-B Designs</a:t>
            </a:r>
            <a:endParaRPr lang="en-IN" dirty="0"/>
          </a:p>
        </p:txBody>
      </p:sp>
      <p:sp>
        <p:nvSpPr>
          <p:cNvPr id="5" name="object 3"/>
          <p:cNvSpPr/>
          <p:nvPr/>
        </p:nvSpPr>
        <p:spPr>
          <a:xfrm>
            <a:off x="2974799" y="2316340"/>
            <a:ext cx="8172908" cy="4541660"/>
          </a:xfrm>
          <a:prstGeom prst="rect">
            <a:avLst/>
          </a:prstGeom>
          <a:blipFill>
            <a:blip r:embed="rId2" cstate="print"/>
            <a:stretch>
              <a:fillRect/>
            </a:stretch>
          </a:blipFill>
        </p:spPr>
        <p:txBody>
          <a:bodyPr wrap="square" lIns="0" tIns="0" rIns="0" bIns="0" rtlCol="0"/>
          <a:lstStyle/>
          <a:p>
            <a:endParaRPr/>
          </a:p>
        </p:txBody>
      </p:sp>
      <p:sp>
        <p:nvSpPr>
          <p:cNvPr id="7" name="object 4"/>
          <p:cNvSpPr txBox="1"/>
          <p:nvPr/>
        </p:nvSpPr>
        <p:spPr>
          <a:xfrm>
            <a:off x="216032" y="4267101"/>
            <a:ext cx="1064258" cy="574675"/>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rgbClr val="FF0000"/>
                </a:solidFill>
                <a:latin typeface="Arial"/>
                <a:cs typeface="Arial"/>
              </a:rPr>
              <a:t>G</a:t>
            </a:r>
            <a:r>
              <a:rPr sz="1800" spc="5" dirty="0">
                <a:solidFill>
                  <a:srgbClr val="FF0000"/>
                </a:solidFill>
                <a:latin typeface="Arial"/>
                <a:cs typeface="Arial"/>
              </a:rPr>
              <a:t>e</a:t>
            </a:r>
            <a:r>
              <a:rPr sz="1800" spc="-25" dirty="0">
                <a:solidFill>
                  <a:srgbClr val="FF0000"/>
                </a:solidFill>
                <a:latin typeface="Arial"/>
                <a:cs typeface="Arial"/>
              </a:rPr>
              <a:t>n</a:t>
            </a:r>
            <a:r>
              <a:rPr sz="1800" dirty="0">
                <a:solidFill>
                  <a:srgbClr val="FF0000"/>
                </a:solidFill>
                <a:latin typeface="Arial"/>
                <a:cs typeface="Arial"/>
              </a:rPr>
              <a:t>e</a:t>
            </a:r>
            <a:r>
              <a:rPr sz="1800" spc="-5" dirty="0">
                <a:solidFill>
                  <a:srgbClr val="FF0000"/>
                </a:solidFill>
                <a:latin typeface="Arial"/>
                <a:cs typeface="Arial"/>
              </a:rPr>
              <a:t>r</a:t>
            </a:r>
            <a:r>
              <a:rPr sz="1800" spc="-20" dirty="0">
                <a:solidFill>
                  <a:srgbClr val="FF0000"/>
                </a:solidFill>
                <a:latin typeface="Arial"/>
                <a:cs typeface="Arial"/>
              </a:rPr>
              <a:t>a</a:t>
            </a:r>
            <a:r>
              <a:rPr sz="1800" dirty="0">
                <a:solidFill>
                  <a:srgbClr val="FF0000"/>
                </a:solidFill>
                <a:latin typeface="Arial"/>
                <a:cs typeface="Arial"/>
              </a:rPr>
              <a:t>t</a:t>
            </a:r>
            <a:r>
              <a:rPr sz="1800" spc="5" dirty="0">
                <a:solidFill>
                  <a:srgbClr val="FF0000"/>
                </a:solidFill>
                <a:latin typeface="Arial"/>
                <a:cs typeface="Arial"/>
              </a:rPr>
              <a:t>o</a:t>
            </a:r>
            <a:r>
              <a:rPr sz="1800" dirty="0">
                <a:solidFill>
                  <a:srgbClr val="FF0000"/>
                </a:solidFill>
                <a:latin typeface="Arial"/>
                <a:cs typeface="Arial"/>
              </a:rPr>
              <a:t>r  vectors</a:t>
            </a:r>
          </a:p>
        </p:txBody>
      </p:sp>
      <p:sp>
        <p:nvSpPr>
          <p:cNvPr id="8" name="object 5"/>
          <p:cNvSpPr/>
          <p:nvPr/>
        </p:nvSpPr>
        <p:spPr>
          <a:xfrm>
            <a:off x="1418684" y="3725184"/>
            <a:ext cx="882383" cy="2808780"/>
          </a:xfrm>
          <a:custGeom>
            <a:avLst/>
            <a:gdLst/>
            <a:ahLst/>
            <a:cxnLst/>
            <a:rect l="l" t="t" r="r" b="b"/>
            <a:pathLst>
              <a:path w="575944" h="3312160">
                <a:moveTo>
                  <a:pt x="575945" y="3311652"/>
                </a:moveTo>
                <a:lnTo>
                  <a:pt x="499364" y="3309937"/>
                </a:lnTo>
                <a:lnTo>
                  <a:pt x="430657" y="3305098"/>
                </a:lnTo>
                <a:lnTo>
                  <a:pt x="372237" y="3297593"/>
                </a:lnTo>
                <a:lnTo>
                  <a:pt x="327278" y="3287877"/>
                </a:lnTo>
                <a:lnTo>
                  <a:pt x="287909" y="3263658"/>
                </a:lnTo>
                <a:lnTo>
                  <a:pt x="287909" y="1703832"/>
                </a:lnTo>
                <a:lnTo>
                  <a:pt x="277622" y="1691005"/>
                </a:lnTo>
                <a:lnTo>
                  <a:pt x="203581" y="1669923"/>
                </a:lnTo>
                <a:lnTo>
                  <a:pt x="145287" y="1662430"/>
                </a:lnTo>
                <a:lnTo>
                  <a:pt x="76581" y="1657477"/>
                </a:lnTo>
                <a:lnTo>
                  <a:pt x="0" y="1655826"/>
                </a:lnTo>
                <a:lnTo>
                  <a:pt x="76581" y="1654175"/>
                </a:lnTo>
                <a:lnTo>
                  <a:pt x="145287" y="1649221"/>
                </a:lnTo>
                <a:lnTo>
                  <a:pt x="203581" y="1641729"/>
                </a:lnTo>
                <a:lnTo>
                  <a:pt x="248539" y="1632077"/>
                </a:lnTo>
                <a:lnTo>
                  <a:pt x="287909" y="1607820"/>
                </a:lnTo>
                <a:lnTo>
                  <a:pt x="287909" y="48005"/>
                </a:lnTo>
                <a:lnTo>
                  <a:pt x="298196" y="35178"/>
                </a:lnTo>
                <a:lnTo>
                  <a:pt x="327278" y="23749"/>
                </a:lnTo>
                <a:lnTo>
                  <a:pt x="372237" y="14097"/>
                </a:lnTo>
                <a:lnTo>
                  <a:pt x="430657" y="6603"/>
                </a:lnTo>
                <a:lnTo>
                  <a:pt x="499364" y="1650"/>
                </a:lnTo>
                <a:lnTo>
                  <a:pt x="575945" y="0"/>
                </a:lnTo>
              </a:path>
            </a:pathLst>
          </a:custGeom>
          <a:ln w="19050">
            <a:solidFill>
              <a:srgbClr val="F79446"/>
            </a:solidFill>
          </a:ln>
        </p:spPr>
        <p:txBody>
          <a:bodyPr wrap="square" lIns="0" tIns="0" rIns="0" bIns="0" rtlCol="0"/>
          <a:lstStyle/>
          <a:p>
            <a:endParaRPr/>
          </a:p>
        </p:txBody>
      </p:sp>
      <p:sp>
        <p:nvSpPr>
          <p:cNvPr id="3" name="Rectangle 2">
            <a:extLst>
              <a:ext uri="{FF2B5EF4-FFF2-40B4-BE49-F238E27FC236}">
                <a16:creationId xmlns:a16="http://schemas.microsoft.com/office/drawing/2014/main" id="{3E07E904-387D-3B9F-B601-9D2A0038E682}"/>
              </a:ext>
            </a:extLst>
          </p:cNvPr>
          <p:cNvSpPr/>
          <p:nvPr/>
        </p:nvSpPr>
        <p:spPr>
          <a:xfrm>
            <a:off x="2830783" y="6209928"/>
            <a:ext cx="7992888" cy="431800"/>
          </a:xfrm>
          <a:prstGeom prst="rect">
            <a:avLst/>
          </a:prstGeom>
          <a:solidFill>
            <a:srgbClr val="F89EDC">
              <a:alpha val="15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9" name="Rectangle 8">
            <a:extLst>
              <a:ext uri="{FF2B5EF4-FFF2-40B4-BE49-F238E27FC236}">
                <a16:creationId xmlns:a16="http://schemas.microsoft.com/office/drawing/2014/main" id="{22DED903-0FDB-DED1-E764-23A6627CE64C}"/>
              </a:ext>
            </a:extLst>
          </p:cNvPr>
          <p:cNvSpPr/>
          <p:nvPr/>
        </p:nvSpPr>
        <p:spPr>
          <a:xfrm rot="5400000">
            <a:off x="1574789" y="4234102"/>
            <a:ext cx="3375836" cy="575816"/>
          </a:xfrm>
          <a:prstGeom prst="rect">
            <a:avLst/>
          </a:prstGeom>
          <a:solidFill>
            <a:srgbClr val="00B0F0">
              <a:alpha val="1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10" name="object 3">
            <a:extLst>
              <a:ext uri="{FF2B5EF4-FFF2-40B4-BE49-F238E27FC236}">
                <a16:creationId xmlns:a16="http://schemas.microsoft.com/office/drawing/2014/main" id="{B23E1827-64C6-94D2-18EE-43C2E6340424}"/>
              </a:ext>
            </a:extLst>
          </p:cNvPr>
          <p:cNvSpPr txBox="1"/>
          <p:nvPr/>
        </p:nvSpPr>
        <p:spPr>
          <a:xfrm>
            <a:off x="200440" y="845567"/>
            <a:ext cx="11814627" cy="1661993"/>
          </a:xfrm>
          <a:prstGeom prst="rect">
            <a:avLst/>
          </a:prstGeom>
        </p:spPr>
        <p:txBody>
          <a:bodyPr vert="horz" wrap="square" lIns="0" tIns="12700" rIns="0" bIns="0" rtlCol="0">
            <a:spAutoFit/>
          </a:bodyPr>
          <a:lstStyle/>
          <a:p>
            <a:pPr marL="353695" marR="5080" indent="-341630" algn="just">
              <a:lnSpc>
                <a:spcPct val="150100"/>
              </a:lnSpc>
              <a:spcBef>
                <a:spcPts val="95"/>
              </a:spcBef>
              <a:buChar char="•"/>
              <a:tabLst>
                <a:tab pos="353695" algn="l"/>
                <a:tab pos="354330" algn="l"/>
              </a:tabLst>
            </a:pPr>
            <a:r>
              <a:rPr lang="en-US" sz="1800" dirty="0">
                <a:latin typeface="Arial" panose="020B0604020202020204" pitchFamily="34" charset="0"/>
                <a:cs typeface="Arial" panose="020B0604020202020204" pitchFamily="34" charset="0"/>
              </a:rPr>
              <a:t>Step 1: Assign the levels for a first factor as per P-B design generator table</a:t>
            </a:r>
          </a:p>
          <a:p>
            <a:pPr marL="353695" marR="5080" indent="-341630" algn="just">
              <a:lnSpc>
                <a:spcPct val="150100"/>
              </a:lnSpc>
              <a:spcBef>
                <a:spcPts val="95"/>
              </a:spcBef>
              <a:buChar char="•"/>
              <a:tabLst>
                <a:tab pos="353695" algn="l"/>
                <a:tab pos="354330" algn="l"/>
              </a:tabLst>
            </a:pPr>
            <a:r>
              <a:rPr lang="en-US" sz="1800" dirty="0">
                <a:solidFill>
                  <a:schemeClr val="tx1"/>
                </a:solidFill>
                <a:latin typeface="Arial" panose="020B0604020202020204" pitchFamily="34" charset="0"/>
                <a:cs typeface="Arial" panose="020B0604020202020204" pitchFamily="34" charset="0"/>
              </a:rPr>
              <a:t>Step 2: Keep the last run/trail at a low level for all factors.</a:t>
            </a:r>
          </a:p>
          <a:p>
            <a:pPr marL="353695" marR="5080" indent="-341630" algn="just">
              <a:lnSpc>
                <a:spcPct val="150100"/>
              </a:lnSpc>
              <a:spcBef>
                <a:spcPts val="95"/>
              </a:spcBef>
              <a:buChar char="•"/>
              <a:tabLst>
                <a:tab pos="353695" algn="l"/>
                <a:tab pos="354330" algn="l"/>
              </a:tabLst>
            </a:pPr>
            <a:r>
              <a:rPr lang="en-US" sz="1800" dirty="0">
                <a:solidFill>
                  <a:schemeClr val="tx1"/>
                </a:solidFill>
                <a:highlight>
                  <a:srgbClr val="FFFF00"/>
                </a:highlight>
                <a:latin typeface="Arial" panose="020B0604020202020204" pitchFamily="34" charset="0"/>
                <a:cs typeface="Arial" panose="020B0604020202020204" pitchFamily="34" charset="0"/>
              </a:rPr>
              <a:t>Step 3: To make levels for consecutive factors follow the cyclic manner as represented.</a:t>
            </a:r>
            <a:endParaRPr lang="en-US" sz="1800" dirty="0">
              <a:solidFill>
                <a:schemeClr val="tx1"/>
              </a:solidFill>
              <a:highlight>
                <a:srgbClr val="FFFF00"/>
              </a:highlight>
              <a:latin typeface="Arial"/>
              <a:cs typeface="Arial"/>
            </a:endParaRPr>
          </a:p>
          <a:p>
            <a:pPr marL="353695" marR="5080" indent="-341630" algn="just">
              <a:lnSpc>
                <a:spcPct val="150100"/>
              </a:lnSpc>
              <a:spcBef>
                <a:spcPts val="95"/>
              </a:spcBef>
              <a:buChar char="•"/>
              <a:tabLst>
                <a:tab pos="353695" algn="l"/>
                <a:tab pos="354330" algn="l"/>
              </a:tabLst>
            </a:pPr>
            <a:endParaRPr lang="en-US" sz="1800"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1B7B9054-20A8-A797-0074-C2E1555D351A}"/>
              </a:ext>
            </a:extLst>
          </p:cNvPr>
          <p:cNvSpPr/>
          <p:nvPr/>
        </p:nvSpPr>
        <p:spPr>
          <a:xfrm>
            <a:off x="2830783" y="5811104"/>
            <a:ext cx="882383" cy="431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cxnSp>
        <p:nvCxnSpPr>
          <p:cNvPr id="13" name="Connector: Curved 12">
            <a:extLst>
              <a:ext uri="{FF2B5EF4-FFF2-40B4-BE49-F238E27FC236}">
                <a16:creationId xmlns:a16="http://schemas.microsoft.com/office/drawing/2014/main" id="{4C635657-5A99-9B1F-B2C2-E301D039F24B}"/>
              </a:ext>
            </a:extLst>
          </p:cNvPr>
          <p:cNvCxnSpPr>
            <a:cxnSpLocks/>
            <a:endCxn id="14" idx="2"/>
          </p:cNvCxnSpPr>
          <p:nvPr/>
        </p:nvCxnSpPr>
        <p:spPr bwMode="auto">
          <a:xfrm rot="5400000" flipH="1" flipV="1">
            <a:off x="2783112" y="4712780"/>
            <a:ext cx="2229708" cy="369600"/>
          </a:xfrm>
          <a:prstGeom prst="curvedConnector2">
            <a:avLst/>
          </a:prstGeom>
          <a:solidFill>
            <a:schemeClr val="bg1"/>
          </a:solidFill>
          <a:ln w="9525" cap="flat" cmpd="sng" algn="ctr">
            <a:solidFill>
              <a:schemeClr val="bg2"/>
            </a:solidFill>
            <a:prstDash val="solid"/>
            <a:round/>
            <a:headEnd type="none" w="med" len="med"/>
            <a:tailEnd type="triangle"/>
          </a:ln>
          <a:effectLst/>
        </p:spPr>
      </p:cxnSp>
      <p:sp>
        <p:nvSpPr>
          <p:cNvPr id="14" name="Oval 13">
            <a:extLst>
              <a:ext uri="{FF2B5EF4-FFF2-40B4-BE49-F238E27FC236}">
                <a16:creationId xmlns:a16="http://schemas.microsoft.com/office/drawing/2014/main" id="{AF3D0483-368E-2D40-2E29-738307254893}"/>
              </a:ext>
            </a:extLst>
          </p:cNvPr>
          <p:cNvSpPr/>
          <p:nvPr/>
        </p:nvSpPr>
        <p:spPr>
          <a:xfrm>
            <a:off x="4082766" y="3566826"/>
            <a:ext cx="882383" cy="431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17" name="Oval 16">
            <a:extLst>
              <a:ext uri="{FF2B5EF4-FFF2-40B4-BE49-F238E27FC236}">
                <a16:creationId xmlns:a16="http://schemas.microsoft.com/office/drawing/2014/main" id="{43097D21-D185-ADE5-3C15-C8E78A24B558}"/>
              </a:ext>
            </a:extLst>
          </p:cNvPr>
          <p:cNvSpPr/>
          <p:nvPr/>
        </p:nvSpPr>
        <p:spPr>
          <a:xfrm>
            <a:off x="2863517" y="3585232"/>
            <a:ext cx="882383" cy="4318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cxnSp>
        <p:nvCxnSpPr>
          <p:cNvPr id="19" name="Straight Arrow Connector 18">
            <a:extLst>
              <a:ext uri="{FF2B5EF4-FFF2-40B4-BE49-F238E27FC236}">
                <a16:creationId xmlns:a16="http://schemas.microsoft.com/office/drawing/2014/main" id="{F9C34756-AEE7-CEB2-41CB-81E3DAAA6C21}"/>
              </a:ext>
            </a:extLst>
          </p:cNvPr>
          <p:cNvCxnSpPr>
            <a:cxnSpLocks/>
            <a:stCxn id="17" idx="6"/>
            <a:endCxn id="20" idx="2"/>
          </p:cNvCxnSpPr>
          <p:nvPr/>
        </p:nvCxnSpPr>
        <p:spPr bwMode="auto">
          <a:xfrm>
            <a:off x="3745900" y="3801132"/>
            <a:ext cx="369600" cy="414800"/>
          </a:xfrm>
          <a:prstGeom prst="straightConnector1">
            <a:avLst/>
          </a:prstGeom>
          <a:solidFill>
            <a:schemeClr val="bg1"/>
          </a:solidFill>
          <a:ln w="9525" cap="flat" cmpd="sng" algn="ctr">
            <a:solidFill>
              <a:srgbClr val="0070C0"/>
            </a:solidFill>
            <a:prstDash val="solid"/>
            <a:round/>
            <a:headEnd type="none" w="med" len="med"/>
            <a:tailEnd type="triangle"/>
          </a:ln>
          <a:effectLst/>
        </p:spPr>
      </p:cxnSp>
      <p:sp>
        <p:nvSpPr>
          <p:cNvPr id="20" name="Oval 19">
            <a:extLst>
              <a:ext uri="{FF2B5EF4-FFF2-40B4-BE49-F238E27FC236}">
                <a16:creationId xmlns:a16="http://schemas.microsoft.com/office/drawing/2014/main" id="{F6BFBF46-F667-7BE3-D86C-3C8FDB624E94}"/>
              </a:ext>
            </a:extLst>
          </p:cNvPr>
          <p:cNvSpPr/>
          <p:nvPr/>
        </p:nvSpPr>
        <p:spPr>
          <a:xfrm>
            <a:off x="4115500" y="4000032"/>
            <a:ext cx="882383" cy="4318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cxnSp>
        <p:nvCxnSpPr>
          <p:cNvPr id="25" name="Straight Arrow Connector 24">
            <a:extLst>
              <a:ext uri="{FF2B5EF4-FFF2-40B4-BE49-F238E27FC236}">
                <a16:creationId xmlns:a16="http://schemas.microsoft.com/office/drawing/2014/main" id="{16559854-A64C-7921-81D4-EEEC16CD0535}"/>
              </a:ext>
            </a:extLst>
          </p:cNvPr>
          <p:cNvCxnSpPr/>
          <p:nvPr/>
        </p:nvCxnSpPr>
        <p:spPr bwMode="auto">
          <a:xfrm>
            <a:off x="4115500" y="4475380"/>
            <a:ext cx="0" cy="1518276"/>
          </a:xfrm>
          <a:prstGeom prst="straightConnector1">
            <a:avLst/>
          </a:prstGeom>
          <a:solidFill>
            <a:schemeClr val="bg1"/>
          </a:solidFill>
          <a:ln w="9525" cap="flat" cmpd="sng" algn="ctr">
            <a:solidFill>
              <a:srgbClr val="0070C0"/>
            </a:solidFill>
            <a:prstDash val="solid"/>
            <a:round/>
            <a:headEnd type="none" w="med" len="med"/>
            <a:tailEnd type="triangle"/>
          </a:ln>
          <a:effectLst/>
        </p:spPr>
      </p:cxnSp>
      <p:sp>
        <p:nvSpPr>
          <p:cNvPr id="26" name="Oval 25">
            <a:extLst>
              <a:ext uri="{FF2B5EF4-FFF2-40B4-BE49-F238E27FC236}">
                <a16:creationId xmlns:a16="http://schemas.microsoft.com/office/drawing/2014/main" id="{C1B84EF3-9490-B144-554C-23B22908076C}"/>
              </a:ext>
            </a:extLst>
          </p:cNvPr>
          <p:cNvSpPr/>
          <p:nvPr/>
        </p:nvSpPr>
        <p:spPr>
          <a:xfrm>
            <a:off x="4148235" y="5804244"/>
            <a:ext cx="882383" cy="431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27" name="Oval 26">
            <a:extLst>
              <a:ext uri="{FF2B5EF4-FFF2-40B4-BE49-F238E27FC236}">
                <a16:creationId xmlns:a16="http://schemas.microsoft.com/office/drawing/2014/main" id="{493AAF4A-6368-B70B-8508-6FA051AB90CB}"/>
              </a:ext>
            </a:extLst>
          </p:cNvPr>
          <p:cNvSpPr/>
          <p:nvPr/>
        </p:nvSpPr>
        <p:spPr>
          <a:xfrm>
            <a:off x="5341667" y="3560244"/>
            <a:ext cx="882383" cy="431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cxnSp>
        <p:nvCxnSpPr>
          <p:cNvPr id="28" name="Connector: Curved 27">
            <a:extLst>
              <a:ext uri="{FF2B5EF4-FFF2-40B4-BE49-F238E27FC236}">
                <a16:creationId xmlns:a16="http://schemas.microsoft.com/office/drawing/2014/main" id="{95CBAE50-C68F-0DF9-7C08-94BDA87B04E1}"/>
              </a:ext>
            </a:extLst>
          </p:cNvPr>
          <p:cNvCxnSpPr>
            <a:cxnSpLocks/>
            <a:stCxn id="26" idx="7"/>
          </p:cNvCxnSpPr>
          <p:nvPr/>
        </p:nvCxnSpPr>
        <p:spPr bwMode="auto">
          <a:xfrm rot="5400000" flipH="1" flipV="1">
            <a:off x="4125098" y="4650912"/>
            <a:ext cx="1992867" cy="440271"/>
          </a:xfrm>
          <a:prstGeom prst="curvedConnector3">
            <a:avLst>
              <a:gd name="adj1" fmla="val 50000"/>
            </a:avLst>
          </a:prstGeom>
          <a:solidFill>
            <a:schemeClr val="bg1"/>
          </a:solidFill>
          <a:ln w="9525" cap="flat" cmpd="sng" algn="ctr">
            <a:solidFill>
              <a:srgbClr val="00B050"/>
            </a:solidFill>
            <a:prstDash val="solid"/>
            <a:round/>
            <a:headEnd type="none" w="med" len="med"/>
            <a:tailEnd type="triangle"/>
          </a:ln>
          <a:effectLst/>
        </p:spPr>
      </p:cxnSp>
      <p:sp>
        <p:nvSpPr>
          <p:cNvPr id="31" name="Rectangle: Rounded Corners 30">
            <a:extLst>
              <a:ext uri="{FF2B5EF4-FFF2-40B4-BE49-F238E27FC236}">
                <a16:creationId xmlns:a16="http://schemas.microsoft.com/office/drawing/2014/main" id="{EAB3B9E3-3226-6B57-565B-319A49101A48}"/>
              </a:ext>
            </a:extLst>
          </p:cNvPr>
          <p:cNvSpPr/>
          <p:nvPr/>
        </p:nvSpPr>
        <p:spPr>
          <a:xfrm>
            <a:off x="2376411" y="2756490"/>
            <a:ext cx="526380" cy="615676"/>
          </a:xfrm>
          <a:prstGeom prst="roundRect">
            <a:avLst/>
          </a:prstGeom>
          <a:solidFill>
            <a:srgbClr val="00B0F0">
              <a:alpha val="15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6600"/>
                </a:solidFill>
              </a:rPr>
              <a:t>1</a:t>
            </a:r>
          </a:p>
        </p:txBody>
      </p:sp>
      <p:sp>
        <p:nvSpPr>
          <p:cNvPr id="32" name="object 3">
            <a:extLst>
              <a:ext uri="{FF2B5EF4-FFF2-40B4-BE49-F238E27FC236}">
                <a16:creationId xmlns:a16="http://schemas.microsoft.com/office/drawing/2014/main" id="{BDAF547A-9DB4-917D-CDBB-4AFE428932A8}"/>
              </a:ext>
            </a:extLst>
          </p:cNvPr>
          <p:cNvSpPr/>
          <p:nvPr/>
        </p:nvSpPr>
        <p:spPr>
          <a:xfrm>
            <a:off x="6454051" y="28268"/>
            <a:ext cx="5561016" cy="718552"/>
          </a:xfrm>
          <a:prstGeom prst="rect">
            <a:avLst/>
          </a:prstGeom>
          <a:blipFill>
            <a:blip r:embed="rId3" cstate="print"/>
            <a:stretch>
              <a:fillRect t="-162982" r="-105179" b="-398420"/>
            </a:stretch>
          </a:blipFill>
          <a:ln>
            <a:solidFill>
              <a:srgbClr val="FF0000"/>
            </a:solidFill>
          </a:ln>
        </p:spPr>
        <p:txBody>
          <a:bodyPr wrap="square" lIns="0" tIns="0" rIns="0" bIns="0" rtlCol="0"/>
          <a:lstStyle/>
          <a:p>
            <a:endParaRPr dirty="0"/>
          </a:p>
        </p:txBody>
      </p:sp>
      <p:sp>
        <p:nvSpPr>
          <p:cNvPr id="33" name="Rectangle: Rounded Corners 32">
            <a:extLst>
              <a:ext uri="{FF2B5EF4-FFF2-40B4-BE49-F238E27FC236}">
                <a16:creationId xmlns:a16="http://schemas.microsoft.com/office/drawing/2014/main" id="{73913147-9776-AC6F-7B9E-0A57392ADE34}"/>
              </a:ext>
            </a:extLst>
          </p:cNvPr>
          <p:cNvSpPr/>
          <p:nvPr/>
        </p:nvSpPr>
        <p:spPr>
          <a:xfrm>
            <a:off x="2265621" y="6085081"/>
            <a:ext cx="526380" cy="615676"/>
          </a:xfrm>
          <a:prstGeom prst="roundRect">
            <a:avLst/>
          </a:prstGeom>
          <a:solidFill>
            <a:srgbClr val="F89EDC">
              <a:alpha val="15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6600"/>
                </a:solidFill>
              </a:rPr>
              <a:t>2</a:t>
            </a:r>
          </a:p>
        </p:txBody>
      </p:sp>
    </p:spTree>
    <p:extLst>
      <p:ext uri="{BB962C8B-B14F-4D97-AF65-F5344CB8AC3E}">
        <p14:creationId xmlns:p14="http://schemas.microsoft.com/office/powerpoint/2010/main" val="26237016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P-B Designs</a:t>
            </a:r>
            <a:endParaRPr lang="en-IN" dirty="0"/>
          </a:p>
        </p:txBody>
      </p:sp>
      <p:sp>
        <p:nvSpPr>
          <p:cNvPr id="10" name="object 3">
            <a:extLst>
              <a:ext uri="{FF2B5EF4-FFF2-40B4-BE49-F238E27FC236}">
                <a16:creationId xmlns:a16="http://schemas.microsoft.com/office/drawing/2014/main" id="{B23E1827-64C6-94D2-18EE-43C2E6340424}"/>
              </a:ext>
            </a:extLst>
          </p:cNvPr>
          <p:cNvSpPr txBox="1"/>
          <p:nvPr/>
        </p:nvSpPr>
        <p:spPr>
          <a:xfrm>
            <a:off x="200440" y="845567"/>
            <a:ext cx="11814627" cy="1661993"/>
          </a:xfrm>
          <a:prstGeom prst="rect">
            <a:avLst/>
          </a:prstGeom>
        </p:spPr>
        <p:txBody>
          <a:bodyPr vert="horz" wrap="square" lIns="0" tIns="12700" rIns="0" bIns="0" rtlCol="0">
            <a:spAutoFit/>
          </a:bodyPr>
          <a:lstStyle/>
          <a:p>
            <a:pPr marL="353695" marR="5080" indent="-341630" algn="just">
              <a:lnSpc>
                <a:spcPct val="150100"/>
              </a:lnSpc>
              <a:spcBef>
                <a:spcPts val="95"/>
              </a:spcBef>
              <a:buChar char="•"/>
              <a:tabLst>
                <a:tab pos="353695" algn="l"/>
                <a:tab pos="354330" algn="l"/>
              </a:tabLst>
            </a:pPr>
            <a:r>
              <a:rPr lang="en-US" sz="1800" dirty="0">
                <a:latin typeface="Arial" panose="020B0604020202020204" pitchFamily="34" charset="0"/>
                <a:cs typeface="Arial" panose="020B0604020202020204" pitchFamily="34" charset="0"/>
              </a:rPr>
              <a:t>Step 1: Assign the levels for a first factor as per P-B design generator table</a:t>
            </a:r>
          </a:p>
          <a:p>
            <a:pPr marL="353695" marR="5080" indent="-341630" algn="just">
              <a:lnSpc>
                <a:spcPct val="150100"/>
              </a:lnSpc>
              <a:spcBef>
                <a:spcPts val="95"/>
              </a:spcBef>
              <a:buChar char="•"/>
              <a:tabLst>
                <a:tab pos="353695" algn="l"/>
                <a:tab pos="354330" algn="l"/>
              </a:tabLst>
            </a:pPr>
            <a:r>
              <a:rPr lang="en-US" sz="1800" dirty="0">
                <a:solidFill>
                  <a:schemeClr val="tx1"/>
                </a:solidFill>
                <a:latin typeface="Arial" panose="020B0604020202020204" pitchFamily="34" charset="0"/>
                <a:cs typeface="Arial" panose="020B0604020202020204" pitchFamily="34" charset="0"/>
              </a:rPr>
              <a:t>Step 2: Keep the last run/trail at a low level for all factors.</a:t>
            </a:r>
          </a:p>
          <a:p>
            <a:pPr marL="353695" marR="5080" indent="-341630" algn="just">
              <a:lnSpc>
                <a:spcPct val="150100"/>
              </a:lnSpc>
              <a:spcBef>
                <a:spcPts val="95"/>
              </a:spcBef>
              <a:buChar char="•"/>
              <a:tabLst>
                <a:tab pos="353695" algn="l"/>
                <a:tab pos="354330" algn="l"/>
              </a:tabLst>
            </a:pPr>
            <a:r>
              <a:rPr lang="en-US" sz="1800" dirty="0">
                <a:solidFill>
                  <a:schemeClr val="tx1"/>
                </a:solidFill>
                <a:highlight>
                  <a:srgbClr val="FFFF00"/>
                </a:highlight>
                <a:latin typeface="Arial" panose="020B0604020202020204" pitchFamily="34" charset="0"/>
                <a:cs typeface="Arial" panose="020B0604020202020204" pitchFamily="34" charset="0"/>
              </a:rPr>
              <a:t>Step 3: To make levels for consecutive factors follow the cyclic manner as represented.</a:t>
            </a:r>
            <a:endParaRPr lang="en-US" sz="1800" dirty="0">
              <a:solidFill>
                <a:schemeClr val="tx1"/>
              </a:solidFill>
              <a:highlight>
                <a:srgbClr val="FFFF00"/>
              </a:highlight>
              <a:latin typeface="Arial"/>
              <a:cs typeface="Arial"/>
            </a:endParaRPr>
          </a:p>
          <a:p>
            <a:pPr marL="353695" marR="5080" indent="-341630" algn="just">
              <a:lnSpc>
                <a:spcPct val="150100"/>
              </a:lnSpc>
              <a:spcBef>
                <a:spcPts val="95"/>
              </a:spcBef>
              <a:buChar char="•"/>
              <a:tabLst>
                <a:tab pos="353695" algn="l"/>
                <a:tab pos="354330" algn="l"/>
              </a:tabLst>
            </a:pPr>
            <a:endParaRPr lang="en-US" sz="1800" dirty="0">
              <a:latin typeface="Arial" panose="020B0604020202020204" pitchFamily="34" charset="0"/>
              <a:cs typeface="Arial" panose="020B0604020202020204" pitchFamily="34" charset="0"/>
            </a:endParaRPr>
          </a:p>
        </p:txBody>
      </p:sp>
      <p:sp>
        <p:nvSpPr>
          <p:cNvPr id="32" name="object 3">
            <a:extLst>
              <a:ext uri="{FF2B5EF4-FFF2-40B4-BE49-F238E27FC236}">
                <a16:creationId xmlns:a16="http://schemas.microsoft.com/office/drawing/2014/main" id="{BDAF547A-9DB4-917D-CDBB-4AFE428932A8}"/>
              </a:ext>
            </a:extLst>
          </p:cNvPr>
          <p:cNvSpPr/>
          <p:nvPr/>
        </p:nvSpPr>
        <p:spPr>
          <a:xfrm>
            <a:off x="6528048" y="127015"/>
            <a:ext cx="5561016" cy="718552"/>
          </a:xfrm>
          <a:prstGeom prst="rect">
            <a:avLst/>
          </a:prstGeom>
          <a:blipFill>
            <a:blip r:embed="rId2" cstate="print"/>
            <a:stretch>
              <a:fillRect t="-162982" r="-105179" b="-398420"/>
            </a:stretch>
          </a:blipFill>
          <a:ln>
            <a:solidFill>
              <a:srgbClr val="FF0000"/>
            </a:solidFill>
          </a:ln>
        </p:spPr>
        <p:txBody>
          <a:bodyPr wrap="square" lIns="0" tIns="0" rIns="0" bIns="0" rtlCol="0"/>
          <a:lstStyle/>
          <a:p>
            <a:endParaRPr dirty="0"/>
          </a:p>
        </p:txBody>
      </p:sp>
      <p:sp>
        <p:nvSpPr>
          <p:cNvPr id="4" name="object 3">
            <a:extLst>
              <a:ext uri="{FF2B5EF4-FFF2-40B4-BE49-F238E27FC236}">
                <a16:creationId xmlns:a16="http://schemas.microsoft.com/office/drawing/2014/main" id="{3D6B06F6-8ABD-AE89-96F2-DF9BF2F77A7D}"/>
              </a:ext>
            </a:extLst>
          </p:cNvPr>
          <p:cNvSpPr/>
          <p:nvPr/>
        </p:nvSpPr>
        <p:spPr>
          <a:xfrm>
            <a:off x="2974799" y="2316340"/>
            <a:ext cx="8172908" cy="45416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93288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P-B Designs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115</a:t>
            </a:fld>
            <a:endParaRPr lang="en-US" altLang="ko-KR"/>
          </a:p>
        </p:txBody>
      </p:sp>
      <p:sp>
        <p:nvSpPr>
          <p:cNvPr id="6" name="object 3"/>
          <p:cNvSpPr/>
          <p:nvPr/>
        </p:nvSpPr>
        <p:spPr>
          <a:xfrm>
            <a:off x="1772412" y="1162292"/>
            <a:ext cx="8647176" cy="47518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247845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1. Paperboard product</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116</a:t>
            </a:fld>
            <a:endParaRPr lang="en-US" altLang="ko-KR"/>
          </a:p>
        </p:txBody>
      </p:sp>
      <p:sp>
        <p:nvSpPr>
          <p:cNvPr id="6" name="object 3"/>
          <p:cNvSpPr txBox="1"/>
          <p:nvPr/>
        </p:nvSpPr>
        <p:spPr>
          <a:xfrm>
            <a:off x="200440" y="845567"/>
            <a:ext cx="11814627" cy="5883662"/>
          </a:xfrm>
          <a:prstGeom prst="rect">
            <a:avLst/>
          </a:prstGeom>
        </p:spPr>
        <p:txBody>
          <a:bodyPr vert="horz" wrap="square" lIns="0" tIns="12700" rIns="0" bIns="0" rtlCol="0">
            <a:spAutoFit/>
          </a:bodyPr>
          <a:lstStyle/>
          <a:p>
            <a:pPr marL="356870" marR="1135380" indent="-344805" algn="just">
              <a:lnSpc>
                <a:spcPct val="150100"/>
              </a:lnSpc>
              <a:spcBef>
                <a:spcPts val="95"/>
              </a:spcBef>
              <a:buChar char="•"/>
              <a:tabLst>
                <a:tab pos="356870" algn="l"/>
                <a:tab pos="357505" algn="l"/>
              </a:tabLst>
            </a:pPr>
            <a:r>
              <a:rPr lang="en-US" sz="2800" dirty="0">
                <a:latin typeface="Arial" panose="020B0604020202020204" pitchFamily="34" charset="0"/>
                <a:cs typeface="Arial" panose="020B0604020202020204" pitchFamily="34" charset="0"/>
              </a:rPr>
              <a:t>This example is based on the manufacturing  process of a paperboard product.</a:t>
            </a:r>
          </a:p>
          <a:p>
            <a:pPr marL="356870" marR="5080" indent="-344805" algn="just">
              <a:lnSpc>
                <a:spcPct val="150100"/>
              </a:lnSpc>
              <a:buChar char="•"/>
              <a:tabLst>
                <a:tab pos="356870" algn="l"/>
                <a:tab pos="357505" algn="l"/>
              </a:tabLst>
            </a:pPr>
            <a:r>
              <a:rPr lang="en-US" sz="2800" dirty="0">
                <a:solidFill>
                  <a:srgbClr val="00B050"/>
                </a:solidFill>
                <a:latin typeface="Arial" panose="020B0604020202020204" pitchFamily="34" charset="0"/>
                <a:cs typeface="Arial" panose="020B0604020202020204" pitchFamily="34" charset="0"/>
              </a:rPr>
              <a:t>The objective of the experiment was to increase the  puncture resistance of this paperboard product.</a:t>
            </a:r>
          </a:p>
          <a:p>
            <a:pPr marL="356870" marR="126364" indent="-344805" algn="just">
              <a:lnSpc>
                <a:spcPct val="150000"/>
              </a:lnSpc>
              <a:buChar char="•"/>
              <a:tabLst>
                <a:tab pos="357505" algn="l"/>
              </a:tabLst>
            </a:pPr>
            <a:r>
              <a:rPr lang="en-US" sz="2800" dirty="0">
                <a:latin typeface="Arial" panose="020B0604020202020204" pitchFamily="34" charset="0"/>
                <a:cs typeface="Arial" panose="020B0604020202020204" pitchFamily="34" charset="0"/>
              </a:rPr>
              <a:t>The </a:t>
            </a:r>
            <a:r>
              <a:rPr lang="en-US" sz="2800" b="1" dirty="0">
                <a:latin typeface="Arial" panose="020B0604020202020204" pitchFamily="34" charset="0"/>
                <a:cs typeface="Arial" panose="020B0604020202020204" pitchFamily="34" charset="0"/>
              </a:rPr>
              <a:t>response or quality </a:t>
            </a:r>
            <a:r>
              <a:rPr lang="en-US" sz="2800" dirty="0">
                <a:latin typeface="Arial" panose="020B0604020202020204" pitchFamily="34" charset="0"/>
                <a:cs typeface="Arial" panose="020B0604020202020204" pitchFamily="34" charset="0"/>
              </a:rPr>
              <a:t>characteristic of interest to the team conducting the experiment was the </a:t>
            </a:r>
            <a:r>
              <a:rPr lang="en-US" sz="2800" b="1" dirty="0">
                <a:solidFill>
                  <a:srgbClr val="0070C0"/>
                </a:solidFill>
                <a:latin typeface="Arial" panose="020B0604020202020204" pitchFamily="34" charset="0"/>
                <a:cs typeface="Arial" panose="020B0604020202020204" pitchFamily="34" charset="0"/>
              </a:rPr>
              <a:t>force  required to penetrate the material.</a:t>
            </a:r>
          </a:p>
          <a:p>
            <a:pPr marL="356870" marR="784225" indent="-344805" algn="just">
              <a:lnSpc>
                <a:spcPts val="5040"/>
              </a:lnSpc>
              <a:spcBef>
                <a:spcPts val="450"/>
              </a:spcBef>
              <a:buChar char="•"/>
              <a:tabLst>
                <a:tab pos="357505" algn="l"/>
              </a:tabLst>
            </a:pPr>
            <a:r>
              <a:rPr lang="en-US" sz="2800" dirty="0">
                <a:latin typeface="Arial" panose="020B0604020202020204" pitchFamily="34" charset="0"/>
                <a:cs typeface="Arial" panose="020B0604020202020204" pitchFamily="34" charset="0"/>
              </a:rPr>
              <a:t>The objective was to </a:t>
            </a:r>
            <a:r>
              <a:rPr lang="en-US" sz="2800" b="1" dirty="0">
                <a:solidFill>
                  <a:srgbClr val="FF0000"/>
                </a:solidFill>
                <a:latin typeface="Arial" panose="020B0604020202020204" pitchFamily="34" charset="0"/>
                <a:cs typeface="Arial" panose="020B0604020202020204" pitchFamily="34" charset="0"/>
              </a:rPr>
              <a:t>maximize the mean force </a:t>
            </a:r>
            <a:r>
              <a:rPr lang="en-US" sz="2800" dirty="0">
                <a:latin typeface="Arial" panose="020B0604020202020204" pitchFamily="34" charset="0"/>
                <a:cs typeface="Arial" panose="020B0604020202020204" pitchFamily="34" charset="0"/>
              </a:rPr>
              <a:t>required to penetrate the material.</a:t>
            </a:r>
          </a:p>
        </p:txBody>
      </p:sp>
    </p:spTree>
    <p:extLst>
      <p:ext uri="{BB962C8B-B14F-4D97-AF65-F5344CB8AC3E}">
        <p14:creationId xmlns:p14="http://schemas.microsoft.com/office/powerpoint/2010/main" val="17666367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1. Paperboard product</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117</a:t>
            </a:fld>
            <a:endParaRPr lang="en-US" altLang="ko-KR"/>
          </a:p>
        </p:txBody>
      </p:sp>
      <p:sp>
        <p:nvSpPr>
          <p:cNvPr id="5" name="object 3"/>
          <p:cNvSpPr/>
          <p:nvPr/>
        </p:nvSpPr>
        <p:spPr>
          <a:xfrm>
            <a:off x="119336" y="1160748"/>
            <a:ext cx="8225028" cy="5007863"/>
          </a:xfrm>
          <a:prstGeom prst="rect">
            <a:avLst/>
          </a:prstGeom>
          <a:blipFill>
            <a:blip r:embed="rId2" cstate="print"/>
            <a:stretch>
              <a:fillRect/>
            </a:stretch>
          </a:blipFill>
        </p:spPr>
        <p:txBody>
          <a:bodyPr wrap="square" lIns="0" tIns="0" rIns="0" bIns="0" rtlCol="0"/>
          <a:lstStyle/>
          <a:p>
            <a:endParaRPr/>
          </a:p>
        </p:txBody>
      </p:sp>
      <p:sp>
        <p:nvSpPr>
          <p:cNvPr id="3" name="TextBox 2">
            <a:extLst>
              <a:ext uri="{FF2B5EF4-FFF2-40B4-BE49-F238E27FC236}">
                <a16:creationId xmlns:a16="http://schemas.microsoft.com/office/drawing/2014/main" id="{27F34B3B-B50E-FED0-7551-72DDDBAC3F4D}"/>
              </a:ext>
            </a:extLst>
          </p:cNvPr>
          <p:cNvSpPr txBox="1"/>
          <p:nvPr/>
        </p:nvSpPr>
        <p:spPr>
          <a:xfrm>
            <a:off x="8508268" y="1232756"/>
            <a:ext cx="3348372" cy="3416320"/>
          </a:xfrm>
          <a:prstGeom prst="rect">
            <a:avLst/>
          </a:prstGeom>
          <a:noFill/>
        </p:spPr>
        <p:txBody>
          <a:bodyPr wrap="square" rtlCol="0">
            <a:spAutoFit/>
          </a:bodyPr>
          <a:lstStyle/>
          <a:p>
            <a:r>
              <a:rPr lang="en-IN" sz="2400" dirty="0">
                <a:latin typeface="Arial" panose="020B0604020202020204" pitchFamily="34" charset="0"/>
                <a:cs typeface="Arial" panose="020B0604020202020204" pitchFamily="34" charset="0"/>
              </a:rPr>
              <a:t>Number of factors: 7</a:t>
            </a:r>
          </a:p>
          <a:p>
            <a:r>
              <a:rPr lang="en-IN" sz="2400" dirty="0">
                <a:latin typeface="Arial" panose="020B0604020202020204" pitchFamily="34" charset="0"/>
                <a:cs typeface="Arial" panose="020B0604020202020204" pitchFamily="34" charset="0"/>
              </a:rPr>
              <a:t>Number of levels: 2</a:t>
            </a:r>
          </a:p>
          <a:p>
            <a:r>
              <a:rPr lang="en-IN" sz="2400" dirty="0">
                <a:highlight>
                  <a:srgbClr val="FFFF00"/>
                </a:highlight>
                <a:latin typeface="Arial" panose="020B0604020202020204" pitchFamily="34" charset="0"/>
                <a:cs typeface="Arial" panose="020B0604020202020204" pitchFamily="34" charset="0"/>
              </a:rPr>
              <a:t>Hence, it is 2</a:t>
            </a:r>
            <a:r>
              <a:rPr lang="en-IN" sz="2400" baseline="30000" dirty="0">
                <a:highlight>
                  <a:srgbClr val="FFFF00"/>
                </a:highlight>
                <a:latin typeface="Arial" panose="020B0604020202020204" pitchFamily="34" charset="0"/>
                <a:cs typeface="Arial" panose="020B0604020202020204" pitchFamily="34" charset="0"/>
              </a:rPr>
              <a:t>7</a:t>
            </a:r>
            <a:r>
              <a:rPr lang="en-IN" sz="2400" dirty="0">
                <a:highlight>
                  <a:srgbClr val="FFFF00"/>
                </a:highlight>
                <a:latin typeface="Arial" panose="020B0604020202020204" pitchFamily="34" charset="0"/>
                <a:cs typeface="Arial" panose="020B0604020202020204" pitchFamily="34" charset="0"/>
              </a:rPr>
              <a:t> designs.</a:t>
            </a:r>
          </a:p>
          <a:p>
            <a:endParaRPr lang="en-IN" sz="2400" dirty="0">
              <a:latin typeface="Arial" panose="020B0604020202020204" pitchFamily="34" charset="0"/>
              <a:cs typeface="Arial" panose="020B0604020202020204" pitchFamily="34" charset="0"/>
            </a:endParaRPr>
          </a:p>
          <a:p>
            <a:r>
              <a:rPr lang="en-IN" sz="2400" b="1" u="sng" dirty="0">
                <a:latin typeface="Arial" panose="020B0604020202020204" pitchFamily="34" charset="0"/>
                <a:cs typeface="Arial" panose="020B0604020202020204" pitchFamily="34" charset="0"/>
              </a:rPr>
              <a:t>Experimental design</a:t>
            </a:r>
          </a:p>
          <a:p>
            <a:r>
              <a:rPr lang="en-IN" sz="2400" dirty="0">
                <a:latin typeface="Arial" panose="020B0604020202020204" pitchFamily="34" charset="0"/>
                <a:cs typeface="Arial" panose="020B0604020202020204" pitchFamily="34" charset="0"/>
              </a:rPr>
              <a:t>2</a:t>
            </a:r>
            <a:r>
              <a:rPr lang="en-IN" sz="2400" baseline="30000" dirty="0">
                <a:latin typeface="Arial" panose="020B0604020202020204" pitchFamily="34" charset="0"/>
                <a:cs typeface="Arial" panose="020B0604020202020204" pitchFamily="34" charset="0"/>
              </a:rPr>
              <a:t>7  </a:t>
            </a:r>
            <a:r>
              <a:rPr lang="en-IN" sz="2400" dirty="0">
                <a:latin typeface="Arial" panose="020B0604020202020204" pitchFamily="34" charset="0"/>
                <a:cs typeface="Arial" panose="020B0604020202020204" pitchFamily="34" charset="0"/>
              </a:rPr>
              <a:t>= 128 runs</a:t>
            </a:r>
          </a:p>
          <a:p>
            <a:endParaRPr lang="en-IN"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P-D = 8 runs</a:t>
            </a: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68009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1. Paperboard product</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118</a:t>
            </a:fld>
            <a:endParaRPr lang="en-US" altLang="ko-KR"/>
          </a:p>
        </p:txBody>
      </p:sp>
      <p:sp>
        <p:nvSpPr>
          <p:cNvPr id="6" name="object 3"/>
          <p:cNvSpPr/>
          <p:nvPr/>
        </p:nvSpPr>
        <p:spPr>
          <a:xfrm>
            <a:off x="1631504" y="1476115"/>
            <a:ext cx="8747760" cy="401574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257375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1. Paperboard product</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119</a:t>
            </a:fld>
            <a:endParaRPr lang="en-US" altLang="ko-KR"/>
          </a:p>
        </p:txBody>
      </p:sp>
      <p:sp>
        <p:nvSpPr>
          <p:cNvPr id="5" name="object 2"/>
          <p:cNvSpPr txBox="1">
            <a:spLocks/>
          </p:cNvSpPr>
          <p:nvPr/>
        </p:nvSpPr>
        <p:spPr bwMode="auto">
          <a:xfrm>
            <a:off x="299356" y="843268"/>
            <a:ext cx="6312460" cy="50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3970" rIns="0" bIns="0" numCol="1" rtlCol="0" anchor="ctr"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12700">
              <a:spcBef>
                <a:spcPts val="110"/>
              </a:spcBef>
            </a:pPr>
            <a:r>
              <a:rPr lang="en-IN">
                <a:solidFill>
                  <a:srgbClr val="0070C0"/>
                </a:solidFill>
              </a:rPr>
              <a:t>Finding </a:t>
            </a:r>
            <a:r>
              <a:rPr lang="en-IN" spc="5">
                <a:solidFill>
                  <a:srgbClr val="0070C0"/>
                </a:solidFill>
              </a:rPr>
              <a:t>key main</a:t>
            </a:r>
            <a:r>
              <a:rPr lang="en-IN" spc="-215">
                <a:solidFill>
                  <a:srgbClr val="0070C0"/>
                </a:solidFill>
              </a:rPr>
              <a:t> </a:t>
            </a:r>
            <a:r>
              <a:rPr lang="en-IN" spc="-25">
                <a:solidFill>
                  <a:srgbClr val="0070C0"/>
                </a:solidFill>
              </a:rPr>
              <a:t>effects</a:t>
            </a:r>
          </a:p>
        </p:txBody>
      </p:sp>
      <p:sp>
        <p:nvSpPr>
          <p:cNvPr id="7" name="object 7"/>
          <p:cNvSpPr txBox="1"/>
          <p:nvPr/>
        </p:nvSpPr>
        <p:spPr>
          <a:xfrm>
            <a:off x="299356" y="1484784"/>
            <a:ext cx="11737304" cy="1142620"/>
          </a:xfrm>
          <a:prstGeom prst="rect">
            <a:avLst/>
          </a:prstGeom>
        </p:spPr>
        <p:txBody>
          <a:bodyPr vert="horz" wrap="square" lIns="0" tIns="204470" rIns="0" bIns="0" rtlCol="0">
            <a:spAutoFit/>
          </a:bodyPr>
          <a:lstStyle/>
          <a:p>
            <a:pPr marL="356870" indent="-344805">
              <a:lnSpc>
                <a:spcPct val="100000"/>
              </a:lnSpc>
              <a:spcBef>
                <a:spcPts val="1610"/>
              </a:spcBef>
              <a:buChar char="•"/>
              <a:tabLst>
                <a:tab pos="356870" algn="l"/>
                <a:tab pos="357505" algn="l"/>
              </a:tabLst>
            </a:pPr>
            <a:r>
              <a:rPr sz="2400" spc="-5" dirty="0">
                <a:solidFill>
                  <a:schemeClr val="tx1"/>
                </a:solidFill>
                <a:latin typeface="Arial"/>
                <a:cs typeface="Arial"/>
              </a:rPr>
              <a:t>Minitab </a:t>
            </a:r>
            <a:r>
              <a:rPr sz="2400" dirty="0">
                <a:solidFill>
                  <a:schemeClr val="tx1"/>
                </a:solidFill>
                <a:latin typeface="Arial"/>
                <a:cs typeface="Arial"/>
              </a:rPr>
              <a:t>software – used </a:t>
            </a:r>
            <a:r>
              <a:rPr sz="2400" spc="10" dirty="0">
                <a:solidFill>
                  <a:schemeClr val="tx1"/>
                </a:solidFill>
                <a:latin typeface="Arial"/>
                <a:cs typeface="Arial"/>
              </a:rPr>
              <a:t>for</a:t>
            </a:r>
            <a:r>
              <a:rPr sz="2400" spc="-175" dirty="0">
                <a:solidFill>
                  <a:schemeClr val="tx1"/>
                </a:solidFill>
                <a:latin typeface="Arial"/>
                <a:cs typeface="Arial"/>
              </a:rPr>
              <a:t> </a:t>
            </a:r>
            <a:r>
              <a:rPr sz="2400" dirty="0">
                <a:solidFill>
                  <a:schemeClr val="tx1"/>
                </a:solidFill>
                <a:latin typeface="Arial"/>
                <a:cs typeface="Arial"/>
              </a:rPr>
              <a:t>plotting</a:t>
            </a:r>
          </a:p>
          <a:p>
            <a:pPr marL="353695" marR="5080" indent="-341630">
              <a:lnSpc>
                <a:spcPct val="150100"/>
              </a:lnSpc>
              <a:spcBef>
                <a:spcPts val="70"/>
              </a:spcBef>
              <a:buChar char="•"/>
              <a:tabLst>
                <a:tab pos="353695" algn="l"/>
                <a:tab pos="354330" algn="l"/>
              </a:tabLst>
            </a:pPr>
            <a:r>
              <a:rPr sz="2400" spc="-195" dirty="0">
                <a:solidFill>
                  <a:schemeClr val="tx1"/>
                </a:solidFill>
                <a:latin typeface="Arial"/>
                <a:cs typeface="Arial"/>
              </a:rPr>
              <a:t>To</a:t>
            </a:r>
            <a:r>
              <a:rPr sz="2400" spc="-325" dirty="0">
                <a:solidFill>
                  <a:schemeClr val="tx1"/>
                </a:solidFill>
                <a:latin typeface="Arial"/>
                <a:cs typeface="Arial"/>
              </a:rPr>
              <a:t> </a:t>
            </a:r>
            <a:r>
              <a:rPr sz="2400" dirty="0">
                <a:solidFill>
                  <a:schemeClr val="tx1"/>
                </a:solidFill>
                <a:latin typeface="Arial"/>
                <a:cs typeface="Arial"/>
              </a:rPr>
              <a:t>identify</a:t>
            </a:r>
            <a:r>
              <a:rPr sz="2400" spc="-90" dirty="0">
                <a:solidFill>
                  <a:schemeClr val="tx1"/>
                </a:solidFill>
                <a:latin typeface="Arial"/>
                <a:cs typeface="Arial"/>
              </a:rPr>
              <a:t> </a:t>
            </a:r>
            <a:r>
              <a:rPr sz="2400" dirty="0">
                <a:solidFill>
                  <a:schemeClr val="tx1"/>
                </a:solidFill>
                <a:latin typeface="Arial"/>
                <a:cs typeface="Arial"/>
              </a:rPr>
              <a:t>the</a:t>
            </a:r>
            <a:r>
              <a:rPr sz="2400" spc="-35" dirty="0">
                <a:solidFill>
                  <a:schemeClr val="tx1"/>
                </a:solidFill>
                <a:latin typeface="Arial"/>
                <a:cs typeface="Arial"/>
              </a:rPr>
              <a:t> </a:t>
            </a:r>
            <a:r>
              <a:rPr sz="2400" dirty="0">
                <a:solidFill>
                  <a:schemeClr val="tx1"/>
                </a:solidFill>
                <a:latin typeface="Arial"/>
                <a:cs typeface="Arial"/>
              </a:rPr>
              <a:t>key</a:t>
            </a:r>
            <a:r>
              <a:rPr sz="2400" spc="-15" dirty="0">
                <a:solidFill>
                  <a:schemeClr val="tx1"/>
                </a:solidFill>
                <a:latin typeface="Arial"/>
                <a:cs typeface="Arial"/>
              </a:rPr>
              <a:t> </a:t>
            </a:r>
            <a:r>
              <a:rPr sz="2400" dirty="0">
                <a:solidFill>
                  <a:schemeClr val="tx1"/>
                </a:solidFill>
                <a:latin typeface="Arial"/>
                <a:cs typeface="Arial"/>
              </a:rPr>
              <a:t>main</a:t>
            </a:r>
            <a:r>
              <a:rPr sz="2400" spc="-35" dirty="0">
                <a:solidFill>
                  <a:schemeClr val="tx1"/>
                </a:solidFill>
                <a:latin typeface="Arial"/>
                <a:cs typeface="Arial"/>
              </a:rPr>
              <a:t> </a:t>
            </a:r>
            <a:r>
              <a:rPr sz="2400" spc="-5" dirty="0">
                <a:solidFill>
                  <a:schemeClr val="tx1"/>
                </a:solidFill>
                <a:latin typeface="Arial"/>
                <a:cs typeface="Arial"/>
              </a:rPr>
              <a:t>effects</a:t>
            </a:r>
            <a:r>
              <a:rPr sz="2400" spc="-105" dirty="0">
                <a:solidFill>
                  <a:schemeClr val="tx1"/>
                </a:solidFill>
                <a:latin typeface="Arial"/>
                <a:cs typeface="Arial"/>
              </a:rPr>
              <a:t> </a:t>
            </a:r>
            <a:r>
              <a:rPr sz="2400" dirty="0">
                <a:solidFill>
                  <a:schemeClr val="tx1"/>
                </a:solidFill>
                <a:latin typeface="Arial"/>
                <a:cs typeface="Arial"/>
              </a:rPr>
              <a:t>that</a:t>
            </a:r>
            <a:r>
              <a:rPr sz="2400" spc="-30" dirty="0">
                <a:solidFill>
                  <a:schemeClr val="tx1"/>
                </a:solidFill>
                <a:latin typeface="Arial"/>
                <a:cs typeface="Arial"/>
              </a:rPr>
              <a:t> </a:t>
            </a:r>
            <a:r>
              <a:rPr sz="2400" spc="-15" dirty="0">
                <a:solidFill>
                  <a:schemeClr val="tx1"/>
                </a:solidFill>
                <a:latin typeface="Arial"/>
                <a:cs typeface="Arial"/>
              </a:rPr>
              <a:t>were</a:t>
            </a:r>
            <a:r>
              <a:rPr sz="2400" spc="20" dirty="0">
                <a:solidFill>
                  <a:schemeClr val="tx1"/>
                </a:solidFill>
                <a:latin typeface="Arial"/>
                <a:cs typeface="Arial"/>
              </a:rPr>
              <a:t> </a:t>
            </a:r>
            <a:r>
              <a:rPr sz="2400" dirty="0">
                <a:solidFill>
                  <a:schemeClr val="tx1"/>
                </a:solidFill>
                <a:latin typeface="Arial"/>
                <a:cs typeface="Arial"/>
              </a:rPr>
              <a:t>most</a:t>
            </a:r>
            <a:r>
              <a:rPr sz="2400" spc="-30" dirty="0">
                <a:solidFill>
                  <a:schemeClr val="tx1"/>
                </a:solidFill>
                <a:latin typeface="Arial"/>
                <a:cs typeface="Arial"/>
              </a:rPr>
              <a:t> </a:t>
            </a:r>
            <a:r>
              <a:rPr sz="2400" dirty="0">
                <a:solidFill>
                  <a:schemeClr val="tx1"/>
                </a:solidFill>
                <a:latin typeface="Arial"/>
                <a:cs typeface="Arial"/>
              </a:rPr>
              <a:t>influential</a:t>
            </a:r>
            <a:r>
              <a:rPr sz="2400" spc="-90" dirty="0">
                <a:solidFill>
                  <a:schemeClr val="tx1"/>
                </a:solidFill>
                <a:latin typeface="Arial"/>
                <a:cs typeface="Arial"/>
              </a:rPr>
              <a:t> </a:t>
            </a:r>
            <a:r>
              <a:rPr sz="2400" dirty="0">
                <a:solidFill>
                  <a:schemeClr val="tx1"/>
                </a:solidFill>
                <a:latin typeface="Arial"/>
                <a:cs typeface="Arial"/>
              </a:rPr>
              <a:t>on  the response </a:t>
            </a:r>
            <a:r>
              <a:rPr sz="2400" spc="-5" dirty="0">
                <a:solidFill>
                  <a:schemeClr val="tx1"/>
                </a:solidFill>
                <a:latin typeface="Arial"/>
                <a:cs typeface="Arial"/>
              </a:rPr>
              <a:t>(i.e.</a:t>
            </a:r>
            <a:r>
              <a:rPr sz="2400" spc="-120" dirty="0">
                <a:solidFill>
                  <a:schemeClr val="tx1"/>
                </a:solidFill>
                <a:latin typeface="Arial"/>
                <a:cs typeface="Arial"/>
              </a:rPr>
              <a:t> </a:t>
            </a:r>
            <a:r>
              <a:rPr sz="2400" dirty="0">
                <a:solidFill>
                  <a:schemeClr val="tx1"/>
                </a:solidFill>
                <a:latin typeface="Arial"/>
                <a:cs typeface="Arial"/>
              </a:rPr>
              <a:t>force).</a:t>
            </a:r>
            <a:endParaRPr sz="1800" dirty="0">
              <a:solidFill>
                <a:schemeClr val="tx1"/>
              </a:solidFill>
              <a:latin typeface="Arial"/>
              <a:cs typeface="Arial"/>
            </a:endParaRPr>
          </a:p>
        </p:txBody>
      </p:sp>
      <p:grpSp>
        <p:nvGrpSpPr>
          <p:cNvPr id="8" name="object 3"/>
          <p:cNvGrpSpPr/>
          <p:nvPr/>
        </p:nvGrpSpPr>
        <p:grpSpPr>
          <a:xfrm>
            <a:off x="3414204" y="2918755"/>
            <a:ext cx="5328285" cy="3933825"/>
            <a:chOff x="2196083" y="2734055"/>
            <a:chExt cx="5328285" cy="3933825"/>
          </a:xfrm>
        </p:grpSpPr>
        <p:sp>
          <p:nvSpPr>
            <p:cNvPr id="9" name="object 4"/>
            <p:cNvSpPr/>
            <p:nvPr/>
          </p:nvSpPr>
          <p:spPr>
            <a:xfrm>
              <a:off x="2196083" y="2744723"/>
              <a:ext cx="5327904" cy="3922776"/>
            </a:xfrm>
            <a:prstGeom prst="rect">
              <a:avLst/>
            </a:prstGeom>
            <a:blipFill>
              <a:blip r:embed="rId2" cstate="print"/>
              <a:stretch>
                <a:fillRect/>
              </a:stretch>
            </a:blipFill>
          </p:spPr>
          <p:txBody>
            <a:bodyPr wrap="square" lIns="0" tIns="0" rIns="0" bIns="0" rtlCol="0"/>
            <a:lstStyle/>
            <a:p>
              <a:endParaRPr/>
            </a:p>
          </p:txBody>
        </p:sp>
        <p:sp>
          <p:nvSpPr>
            <p:cNvPr id="10" name="object 5"/>
            <p:cNvSpPr/>
            <p:nvPr/>
          </p:nvSpPr>
          <p:spPr>
            <a:xfrm>
              <a:off x="4840097" y="2740405"/>
              <a:ext cx="2594610" cy="1629410"/>
            </a:xfrm>
            <a:custGeom>
              <a:avLst/>
              <a:gdLst/>
              <a:ahLst/>
              <a:cxnLst/>
              <a:rect l="l" t="t" r="r" b="b"/>
              <a:pathLst>
                <a:path w="2594609" h="1629410">
                  <a:moveTo>
                    <a:pt x="26415" y="1412367"/>
                  </a:moveTo>
                  <a:lnTo>
                    <a:pt x="15493" y="1385697"/>
                  </a:lnTo>
                  <a:lnTo>
                    <a:pt x="7492" y="1357884"/>
                  </a:lnTo>
                  <a:lnTo>
                    <a:pt x="2412" y="1329309"/>
                  </a:lnTo>
                  <a:lnTo>
                    <a:pt x="0" y="1299845"/>
                  </a:lnTo>
                  <a:lnTo>
                    <a:pt x="253" y="1269619"/>
                  </a:lnTo>
                  <a:lnTo>
                    <a:pt x="8889" y="1206754"/>
                  </a:lnTo>
                  <a:lnTo>
                    <a:pt x="27812" y="1141476"/>
                  </a:lnTo>
                  <a:lnTo>
                    <a:pt x="56768" y="1074039"/>
                  </a:lnTo>
                  <a:lnTo>
                    <a:pt x="74802" y="1039749"/>
                  </a:lnTo>
                  <a:lnTo>
                    <a:pt x="95123" y="1004951"/>
                  </a:lnTo>
                  <a:lnTo>
                    <a:pt x="117855" y="969899"/>
                  </a:lnTo>
                  <a:lnTo>
                    <a:pt x="142748" y="934593"/>
                  </a:lnTo>
                  <a:lnTo>
                    <a:pt x="169799" y="899160"/>
                  </a:lnTo>
                  <a:lnTo>
                    <a:pt x="199008" y="863473"/>
                  </a:lnTo>
                  <a:lnTo>
                    <a:pt x="230377" y="827786"/>
                  </a:lnTo>
                  <a:lnTo>
                    <a:pt x="263778" y="792099"/>
                  </a:lnTo>
                  <a:lnTo>
                    <a:pt x="299085" y="756285"/>
                  </a:lnTo>
                  <a:lnTo>
                    <a:pt x="336423" y="720725"/>
                  </a:lnTo>
                  <a:lnTo>
                    <a:pt x="375665" y="685165"/>
                  </a:lnTo>
                  <a:lnTo>
                    <a:pt x="416813" y="649859"/>
                  </a:lnTo>
                  <a:lnTo>
                    <a:pt x="459613" y="614807"/>
                  </a:lnTo>
                  <a:lnTo>
                    <a:pt x="504316" y="580009"/>
                  </a:lnTo>
                  <a:lnTo>
                    <a:pt x="550672" y="545592"/>
                  </a:lnTo>
                  <a:lnTo>
                    <a:pt x="598677" y="511556"/>
                  </a:lnTo>
                  <a:lnTo>
                    <a:pt x="648335" y="478028"/>
                  </a:lnTo>
                  <a:lnTo>
                    <a:pt x="699388" y="445008"/>
                  </a:lnTo>
                  <a:lnTo>
                    <a:pt x="752093" y="412496"/>
                  </a:lnTo>
                  <a:lnTo>
                    <a:pt x="806323" y="380746"/>
                  </a:lnTo>
                  <a:lnTo>
                    <a:pt x="861822" y="349631"/>
                  </a:lnTo>
                  <a:lnTo>
                    <a:pt x="918844" y="319151"/>
                  </a:lnTo>
                  <a:lnTo>
                    <a:pt x="977011" y="289560"/>
                  </a:lnTo>
                  <a:lnTo>
                    <a:pt x="1036574" y="260858"/>
                  </a:lnTo>
                  <a:lnTo>
                    <a:pt x="1096644" y="233299"/>
                  </a:lnTo>
                  <a:lnTo>
                    <a:pt x="1156589" y="207264"/>
                  </a:lnTo>
                  <a:lnTo>
                    <a:pt x="1216405" y="182880"/>
                  </a:lnTo>
                  <a:lnTo>
                    <a:pt x="1275714" y="159893"/>
                  </a:lnTo>
                  <a:lnTo>
                    <a:pt x="1334769" y="138430"/>
                  </a:lnTo>
                  <a:lnTo>
                    <a:pt x="1393443" y="118618"/>
                  </a:lnTo>
                  <a:lnTo>
                    <a:pt x="1451482" y="100203"/>
                  </a:lnTo>
                  <a:lnTo>
                    <a:pt x="1509014" y="83312"/>
                  </a:lnTo>
                  <a:lnTo>
                    <a:pt x="1565782" y="68072"/>
                  </a:lnTo>
                  <a:lnTo>
                    <a:pt x="1621916" y="54356"/>
                  </a:lnTo>
                  <a:lnTo>
                    <a:pt x="1677161" y="42164"/>
                  </a:lnTo>
                  <a:lnTo>
                    <a:pt x="1731518" y="31496"/>
                  </a:lnTo>
                  <a:lnTo>
                    <a:pt x="1784984" y="22352"/>
                  </a:lnTo>
                  <a:lnTo>
                    <a:pt x="1837308" y="14732"/>
                  </a:lnTo>
                  <a:lnTo>
                    <a:pt x="1888617" y="8763"/>
                  </a:lnTo>
                  <a:lnTo>
                    <a:pt x="1938654" y="4318"/>
                  </a:lnTo>
                  <a:lnTo>
                    <a:pt x="1987550" y="1397"/>
                  </a:lnTo>
                  <a:lnTo>
                    <a:pt x="2035048" y="0"/>
                  </a:lnTo>
                  <a:lnTo>
                    <a:pt x="2081022" y="254"/>
                  </a:lnTo>
                  <a:lnTo>
                    <a:pt x="2125726" y="2032"/>
                  </a:lnTo>
                  <a:lnTo>
                    <a:pt x="2168779" y="5334"/>
                  </a:lnTo>
                  <a:lnTo>
                    <a:pt x="2210180" y="10160"/>
                  </a:lnTo>
                  <a:lnTo>
                    <a:pt x="2249931" y="16637"/>
                  </a:lnTo>
                  <a:lnTo>
                    <a:pt x="2287904" y="24638"/>
                  </a:lnTo>
                  <a:lnTo>
                    <a:pt x="2358262" y="45466"/>
                  </a:lnTo>
                  <a:lnTo>
                    <a:pt x="2420620" y="72517"/>
                  </a:lnTo>
                  <a:lnTo>
                    <a:pt x="2474468" y="105918"/>
                  </a:lnTo>
                  <a:lnTo>
                    <a:pt x="2519172" y="145669"/>
                  </a:lnTo>
                  <a:lnTo>
                    <a:pt x="2554224" y="191770"/>
                  </a:lnTo>
                  <a:lnTo>
                    <a:pt x="2578734" y="243840"/>
                  </a:lnTo>
                  <a:lnTo>
                    <a:pt x="2591816" y="300228"/>
                  </a:lnTo>
                  <a:lnTo>
                    <a:pt x="2594229" y="329692"/>
                  </a:lnTo>
                  <a:lnTo>
                    <a:pt x="2593975" y="359918"/>
                  </a:lnTo>
                  <a:lnTo>
                    <a:pt x="2585338" y="422656"/>
                  </a:lnTo>
                  <a:lnTo>
                    <a:pt x="2566416" y="487934"/>
                  </a:lnTo>
                  <a:lnTo>
                    <a:pt x="2537459" y="555371"/>
                  </a:lnTo>
                  <a:lnTo>
                    <a:pt x="2519426" y="589788"/>
                  </a:lnTo>
                  <a:lnTo>
                    <a:pt x="2499105" y="624459"/>
                  </a:lnTo>
                  <a:lnTo>
                    <a:pt x="2476373" y="659511"/>
                  </a:lnTo>
                  <a:lnTo>
                    <a:pt x="2451480" y="694817"/>
                  </a:lnTo>
                  <a:lnTo>
                    <a:pt x="2424429" y="730377"/>
                  </a:lnTo>
                  <a:lnTo>
                    <a:pt x="2395220" y="765937"/>
                  </a:lnTo>
                  <a:lnTo>
                    <a:pt x="2363851" y="801624"/>
                  </a:lnTo>
                  <a:lnTo>
                    <a:pt x="2330450" y="837438"/>
                  </a:lnTo>
                  <a:lnTo>
                    <a:pt x="2295144" y="873125"/>
                  </a:lnTo>
                  <a:lnTo>
                    <a:pt x="2257805" y="908812"/>
                  </a:lnTo>
                  <a:lnTo>
                    <a:pt x="2218562" y="944372"/>
                  </a:lnTo>
                  <a:lnTo>
                    <a:pt x="2177414" y="979678"/>
                  </a:lnTo>
                  <a:lnTo>
                    <a:pt x="2134616" y="1014730"/>
                  </a:lnTo>
                  <a:lnTo>
                    <a:pt x="2089911" y="1049528"/>
                  </a:lnTo>
                  <a:lnTo>
                    <a:pt x="2043556" y="1083945"/>
                  </a:lnTo>
                  <a:lnTo>
                    <a:pt x="1995551" y="1117981"/>
                  </a:lnTo>
                  <a:lnTo>
                    <a:pt x="1945894" y="1151509"/>
                  </a:lnTo>
                  <a:lnTo>
                    <a:pt x="1894839" y="1184529"/>
                  </a:lnTo>
                  <a:lnTo>
                    <a:pt x="1842134" y="1216914"/>
                  </a:lnTo>
                  <a:lnTo>
                    <a:pt x="1787905" y="1248791"/>
                  </a:lnTo>
                  <a:lnTo>
                    <a:pt x="1732406" y="1279906"/>
                  </a:lnTo>
                  <a:lnTo>
                    <a:pt x="1675383" y="1310259"/>
                  </a:lnTo>
                  <a:lnTo>
                    <a:pt x="1617217" y="1339850"/>
                  </a:lnTo>
                  <a:lnTo>
                    <a:pt x="1557654" y="1368552"/>
                  </a:lnTo>
                  <a:lnTo>
                    <a:pt x="1497583" y="1396111"/>
                  </a:lnTo>
                  <a:lnTo>
                    <a:pt x="1437639" y="1422146"/>
                  </a:lnTo>
                  <a:lnTo>
                    <a:pt x="1377823" y="1446530"/>
                  </a:lnTo>
                  <a:lnTo>
                    <a:pt x="1318514" y="1469517"/>
                  </a:lnTo>
                  <a:lnTo>
                    <a:pt x="1259458" y="1490980"/>
                  </a:lnTo>
                  <a:lnTo>
                    <a:pt x="1200785" y="1510792"/>
                  </a:lnTo>
                  <a:lnTo>
                    <a:pt x="1142745" y="1529207"/>
                  </a:lnTo>
                  <a:lnTo>
                    <a:pt x="1085214" y="1546098"/>
                  </a:lnTo>
                  <a:lnTo>
                    <a:pt x="1028445" y="1561338"/>
                  </a:lnTo>
                  <a:lnTo>
                    <a:pt x="972312" y="1575054"/>
                  </a:lnTo>
                  <a:lnTo>
                    <a:pt x="917066" y="1587246"/>
                  </a:lnTo>
                  <a:lnTo>
                    <a:pt x="862711" y="1597914"/>
                  </a:lnTo>
                  <a:lnTo>
                    <a:pt x="809243" y="1607058"/>
                  </a:lnTo>
                  <a:lnTo>
                    <a:pt x="756919" y="1614678"/>
                  </a:lnTo>
                  <a:lnTo>
                    <a:pt x="705612" y="1620647"/>
                  </a:lnTo>
                  <a:lnTo>
                    <a:pt x="655574" y="1625092"/>
                  </a:lnTo>
                  <a:lnTo>
                    <a:pt x="606678" y="1628013"/>
                  </a:lnTo>
                  <a:lnTo>
                    <a:pt x="559180" y="1629410"/>
                  </a:lnTo>
                  <a:lnTo>
                    <a:pt x="513079" y="1629156"/>
                  </a:lnTo>
                  <a:lnTo>
                    <a:pt x="468502" y="1627378"/>
                  </a:lnTo>
                  <a:lnTo>
                    <a:pt x="425450" y="1624076"/>
                  </a:lnTo>
                  <a:lnTo>
                    <a:pt x="384048" y="1619250"/>
                  </a:lnTo>
                  <a:lnTo>
                    <a:pt x="344297" y="1612773"/>
                  </a:lnTo>
                  <a:lnTo>
                    <a:pt x="306324" y="1604772"/>
                  </a:lnTo>
                  <a:lnTo>
                    <a:pt x="235965" y="1583944"/>
                  </a:lnTo>
                  <a:lnTo>
                    <a:pt x="173481" y="1556893"/>
                  </a:lnTo>
                  <a:lnTo>
                    <a:pt x="119761" y="1523492"/>
                  </a:lnTo>
                  <a:lnTo>
                    <a:pt x="75056" y="1483868"/>
                  </a:lnTo>
                  <a:lnTo>
                    <a:pt x="40004" y="1437767"/>
                  </a:lnTo>
                  <a:lnTo>
                    <a:pt x="26415" y="1412367"/>
                  </a:lnTo>
                  <a:close/>
                </a:path>
              </a:pathLst>
            </a:custGeom>
            <a:ln w="12700">
              <a:solidFill>
                <a:srgbClr val="92D050"/>
              </a:solidFill>
            </a:ln>
          </p:spPr>
          <p:txBody>
            <a:bodyPr wrap="square" lIns="0" tIns="0" rIns="0" bIns="0" rtlCol="0"/>
            <a:lstStyle/>
            <a:p>
              <a:endParaRPr/>
            </a:p>
          </p:txBody>
        </p:sp>
        <p:sp>
          <p:nvSpPr>
            <p:cNvPr id="11" name="object 6"/>
            <p:cNvSpPr/>
            <p:nvPr/>
          </p:nvSpPr>
          <p:spPr>
            <a:xfrm>
              <a:off x="3160394" y="4004055"/>
              <a:ext cx="836294" cy="1715770"/>
            </a:xfrm>
            <a:custGeom>
              <a:avLst/>
              <a:gdLst/>
              <a:ahLst/>
              <a:cxnLst/>
              <a:rect l="l" t="t" r="r" b="b"/>
              <a:pathLst>
                <a:path w="836295" h="1715770">
                  <a:moveTo>
                    <a:pt x="70993" y="1710537"/>
                  </a:moveTo>
                  <a:lnTo>
                    <a:pt x="39116" y="1685734"/>
                  </a:lnTo>
                  <a:lnTo>
                    <a:pt x="16763" y="1642389"/>
                  </a:lnTo>
                  <a:lnTo>
                    <a:pt x="3682" y="1582166"/>
                  </a:lnTo>
                  <a:lnTo>
                    <a:pt x="0" y="1506728"/>
                  </a:lnTo>
                  <a:lnTo>
                    <a:pt x="1397" y="1463929"/>
                  </a:lnTo>
                  <a:lnTo>
                    <a:pt x="5080" y="1417828"/>
                  </a:lnTo>
                  <a:lnTo>
                    <a:pt x="11049" y="1368806"/>
                  </a:lnTo>
                  <a:lnTo>
                    <a:pt x="19050" y="1317117"/>
                  </a:lnTo>
                  <a:lnTo>
                    <a:pt x="29210" y="1262888"/>
                  </a:lnTo>
                  <a:lnTo>
                    <a:pt x="41529" y="1206246"/>
                  </a:lnTo>
                  <a:lnTo>
                    <a:pt x="56006" y="1147572"/>
                  </a:lnTo>
                  <a:lnTo>
                    <a:pt x="72517" y="1086993"/>
                  </a:lnTo>
                  <a:lnTo>
                    <a:pt x="90931" y="1024763"/>
                  </a:lnTo>
                  <a:lnTo>
                    <a:pt x="111506" y="961009"/>
                  </a:lnTo>
                  <a:lnTo>
                    <a:pt x="133984" y="895858"/>
                  </a:lnTo>
                  <a:lnTo>
                    <a:pt x="158495" y="829818"/>
                  </a:lnTo>
                  <a:lnTo>
                    <a:pt x="184912" y="762889"/>
                  </a:lnTo>
                  <a:lnTo>
                    <a:pt x="212725" y="696468"/>
                  </a:lnTo>
                  <a:lnTo>
                    <a:pt x="241300" y="632079"/>
                  </a:lnTo>
                  <a:lnTo>
                    <a:pt x="270637" y="569849"/>
                  </a:lnTo>
                  <a:lnTo>
                    <a:pt x="300481" y="509905"/>
                  </a:lnTo>
                  <a:lnTo>
                    <a:pt x="330707" y="452374"/>
                  </a:lnTo>
                  <a:lnTo>
                    <a:pt x="361188" y="397510"/>
                  </a:lnTo>
                  <a:lnTo>
                    <a:pt x="391794" y="345313"/>
                  </a:lnTo>
                  <a:lnTo>
                    <a:pt x="422529" y="296291"/>
                  </a:lnTo>
                  <a:lnTo>
                    <a:pt x="453135" y="250317"/>
                  </a:lnTo>
                  <a:lnTo>
                    <a:pt x="483489" y="207645"/>
                  </a:lnTo>
                  <a:lnTo>
                    <a:pt x="513460" y="168402"/>
                  </a:lnTo>
                  <a:lnTo>
                    <a:pt x="542925" y="132842"/>
                  </a:lnTo>
                  <a:lnTo>
                    <a:pt x="571754" y="101219"/>
                  </a:lnTo>
                  <a:lnTo>
                    <a:pt x="599947" y="73406"/>
                  </a:lnTo>
                  <a:lnTo>
                    <a:pt x="653415" y="30607"/>
                  </a:lnTo>
                  <a:lnTo>
                    <a:pt x="702309" y="5588"/>
                  </a:lnTo>
                  <a:lnTo>
                    <a:pt x="745617" y="0"/>
                  </a:lnTo>
                  <a:lnTo>
                    <a:pt x="764920" y="4826"/>
                  </a:lnTo>
                  <a:lnTo>
                    <a:pt x="796797" y="29591"/>
                  </a:lnTo>
                  <a:lnTo>
                    <a:pt x="819150" y="73025"/>
                  </a:lnTo>
                  <a:lnTo>
                    <a:pt x="832104" y="133223"/>
                  </a:lnTo>
                  <a:lnTo>
                    <a:pt x="835914" y="208661"/>
                  </a:lnTo>
                  <a:lnTo>
                    <a:pt x="834390" y="251460"/>
                  </a:lnTo>
                  <a:lnTo>
                    <a:pt x="830707" y="297561"/>
                  </a:lnTo>
                  <a:lnTo>
                    <a:pt x="824738" y="346583"/>
                  </a:lnTo>
                  <a:lnTo>
                    <a:pt x="816737" y="398272"/>
                  </a:lnTo>
                  <a:lnTo>
                    <a:pt x="806577" y="452501"/>
                  </a:lnTo>
                  <a:lnTo>
                    <a:pt x="794257" y="509143"/>
                  </a:lnTo>
                  <a:lnTo>
                    <a:pt x="779780" y="567817"/>
                  </a:lnTo>
                  <a:lnTo>
                    <a:pt x="763269" y="628396"/>
                  </a:lnTo>
                  <a:lnTo>
                    <a:pt x="744855" y="690626"/>
                  </a:lnTo>
                  <a:lnTo>
                    <a:pt x="724281" y="754380"/>
                  </a:lnTo>
                  <a:lnTo>
                    <a:pt x="701802" y="819531"/>
                  </a:lnTo>
                  <a:lnTo>
                    <a:pt x="677291" y="885571"/>
                  </a:lnTo>
                  <a:lnTo>
                    <a:pt x="650875" y="952500"/>
                  </a:lnTo>
                  <a:lnTo>
                    <a:pt x="623062" y="1018921"/>
                  </a:lnTo>
                  <a:lnTo>
                    <a:pt x="594487" y="1083310"/>
                  </a:lnTo>
                  <a:lnTo>
                    <a:pt x="565150" y="1145540"/>
                  </a:lnTo>
                  <a:lnTo>
                    <a:pt x="535432" y="1205484"/>
                  </a:lnTo>
                  <a:lnTo>
                    <a:pt x="505206" y="1263015"/>
                  </a:lnTo>
                  <a:lnTo>
                    <a:pt x="474726" y="1317879"/>
                  </a:lnTo>
                  <a:lnTo>
                    <a:pt x="443992" y="1370076"/>
                  </a:lnTo>
                  <a:lnTo>
                    <a:pt x="413384" y="1419098"/>
                  </a:lnTo>
                  <a:lnTo>
                    <a:pt x="382778" y="1465072"/>
                  </a:lnTo>
                  <a:lnTo>
                    <a:pt x="352425" y="1507744"/>
                  </a:lnTo>
                  <a:lnTo>
                    <a:pt x="322453" y="1546987"/>
                  </a:lnTo>
                  <a:lnTo>
                    <a:pt x="292989" y="1582420"/>
                  </a:lnTo>
                  <a:lnTo>
                    <a:pt x="264032" y="1614208"/>
                  </a:lnTo>
                  <a:lnTo>
                    <a:pt x="235966" y="1641944"/>
                  </a:lnTo>
                  <a:lnTo>
                    <a:pt x="182499" y="1684820"/>
                  </a:lnTo>
                  <a:lnTo>
                    <a:pt x="133604" y="1709750"/>
                  </a:lnTo>
                  <a:lnTo>
                    <a:pt x="90297" y="1715376"/>
                  </a:lnTo>
                  <a:lnTo>
                    <a:pt x="70993" y="1710537"/>
                  </a:lnTo>
                  <a:close/>
                </a:path>
              </a:pathLst>
            </a:custGeom>
            <a:ln w="12698">
              <a:solidFill>
                <a:srgbClr val="FF0000"/>
              </a:solidFill>
            </a:ln>
          </p:spPr>
          <p:txBody>
            <a:bodyPr wrap="square" lIns="0" tIns="0" rIns="0" bIns="0" rtlCol="0"/>
            <a:lstStyle/>
            <a:p>
              <a:endParaRPr/>
            </a:p>
          </p:txBody>
        </p:sp>
      </p:grpSp>
      <p:sp>
        <p:nvSpPr>
          <p:cNvPr id="3" name="TextBox 2"/>
          <p:cNvSpPr txBox="1"/>
          <p:nvPr/>
        </p:nvSpPr>
        <p:spPr>
          <a:xfrm>
            <a:off x="9982127" y="3237872"/>
            <a:ext cx="1268745" cy="307777"/>
          </a:xfrm>
          <a:prstGeom prst="rect">
            <a:avLst/>
          </a:prstGeom>
          <a:noFill/>
        </p:spPr>
        <p:txBody>
          <a:bodyPr wrap="none" rtlCol="0">
            <a:spAutoFit/>
          </a:bodyPr>
          <a:lstStyle/>
          <a:p>
            <a:r>
              <a:rPr lang="en-IN" dirty="0">
                <a:solidFill>
                  <a:srgbClr val="00B050"/>
                </a:solidFill>
              </a:rPr>
              <a:t>Active Effects</a:t>
            </a:r>
          </a:p>
        </p:txBody>
      </p:sp>
      <p:sp>
        <p:nvSpPr>
          <p:cNvPr id="12" name="Right Arrow 11"/>
          <p:cNvSpPr/>
          <p:nvPr/>
        </p:nvSpPr>
        <p:spPr>
          <a:xfrm flipH="1">
            <a:off x="8872913" y="3119551"/>
            <a:ext cx="978408" cy="48463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Tree>
    <p:extLst>
      <p:ext uri="{BB962C8B-B14F-4D97-AF65-F5344CB8AC3E}">
        <p14:creationId xmlns:p14="http://schemas.microsoft.com/office/powerpoint/2010/main" val="2307994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Need for DOE methodology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1907" dirty="0">
                <a:latin typeface="Arial" panose="020B0604020202020204" pitchFamily="34" charset="0"/>
                <a:cs typeface="Arial" panose="020B0604020202020204" pitchFamily="34" charset="0"/>
              </a:rPr>
              <a:t>Formulating a Product</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a:t>
            </a:fld>
            <a:endParaRPr lang="en-US" altLang="ko-KR"/>
          </a:p>
        </p:txBody>
      </p:sp>
      <p:pic>
        <p:nvPicPr>
          <p:cNvPr id="6" name="Picture 5"/>
          <p:cNvPicPr>
            <a:picLocks noChangeAspect="1"/>
          </p:cNvPicPr>
          <p:nvPr/>
        </p:nvPicPr>
        <p:blipFill>
          <a:blip r:embed="rId2"/>
          <a:stretch>
            <a:fillRect/>
          </a:stretch>
        </p:blipFill>
        <p:spPr>
          <a:xfrm>
            <a:off x="515379" y="1520788"/>
            <a:ext cx="11576671" cy="3420380"/>
          </a:xfrm>
          <a:prstGeom prst="rect">
            <a:avLst/>
          </a:prstGeom>
        </p:spPr>
      </p:pic>
    </p:spTree>
    <p:extLst>
      <p:ext uri="{BB962C8B-B14F-4D97-AF65-F5344CB8AC3E}">
        <p14:creationId xmlns:p14="http://schemas.microsoft.com/office/powerpoint/2010/main" val="32328611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1. Paperboard product</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120</a:t>
            </a:fld>
            <a:endParaRPr lang="en-US" altLang="ko-KR"/>
          </a:p>
        </p:txBody>
      </p:sp>
      <p:sp>
        <p:nvSpPr>
          <p:cNvPr id="5" name="object 2"/>
          <p:cNvSpPr txBox="1">
            <a:spLocks/>
          </p:cNvSpPr>
          <p:nvPr/>
        </p:nvSpPr>
        <p:spPr bwMode="auto">
          <a:xfrm>
            <a:off x="299356" y="843268"/>
            <a:ext cx="6312460" cy="50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3970" rIns="0" bIns="0" numCol="1" rtlCol="0" anchor="ctr"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12700">
              <a:spcBef>
                <a:spcPts val="110"/>
              </a:spcBef>
            </a:pPr>
            <a:r>
              <a:rPr lang="en-IN" dirty="0">
                <a:solidFill>
                  <a:srgbClr val="0070C0"/>
                </a:solidFill>
              </a:rPr>
              <a:t>Pareto chart –Substantiation</a:t>
            </a:r>
            <a:endParaRPr lang="en-IN" spc="-25" dirty="0">
              <a:solidFill>
                <a:srgbClr val="0070C0"/>
              </a:solidFill>
            </a:endParaRPr>
          </a:p>
        </p:txBody>
      </p:sp>
      <p:sp>
        <p:nvSpPr>
          <p:cNvPr id="13" name="object 3"/>
          <p:cNvSpPr/>
          <p:nvPr/>
        </p:nvSpPr>
        <p:spPr>
          <a:xfrm>
            <a:off x="684276" y="1484375"/>
            <a:ext cx="7452359" cy="4847844"/>
          </a:xfrm>
          <a:prstGeom prst="rect">
            <a:avLst/>
          </a:prstGeom>
          <a:blipFill>
            <a:blip r:embed="rId2" cstate="print"/>
            <a:stretch>
              <a:fillRect/>
            </a:stretch>
          </a:blipFill>
        </p:spPr>
        <p:txBody>
          <a:bodyPr wrap="square" lIns="0" tIns="0" rIns="0" bIns="0" rtlCol="0"/>
          <a:lstStyle/>
          <a:p>
            <a:endParaRPr/>
          </a:p>
        </p:txBody>
      </p:sp>
      <p:sp>
        <p:nvSpPr>
          <p:cNvPr id="14" name="object 4"/>
          <p:cNvSpPr txBox="1"/>
          <p:nvPr/>
        </p:nvSpPr>
        <p:spPr>
          <a:xfrm>
            <a:off x="4658105" y="1719486"/>
            <a:ext cx="2315845" cy="1544320"/>
          </a:xfrm>
          <a:prstGeom prst="rect">
            <a:avLst/>
          </a:prstGeom>
        </p:spPr>
        <p:txBody>
          <a:bodyPr vert="horz" wrap="square" lIns="0" tIns="116839" rIns="0" bIns="0" rtlCol="0">
            <a:spAutoFit/>
          </a:bodyPr>
          <a:lstStyle/>
          <a:p>
            <a:pPr marL="2082800">
              <a:lnSpc>
                <a:spcPct val="100000"/>
              </a:lnSpc>
              <a:spcBef>
                <a:spcPts val="919"/>
              </a:spcBef>
            </a:pPr>
            <a:r>
              <a:rPr sz="2400" b="1" dirty="0">
                <a:solidFill>
                  <a:srgbClr val="FF0000"/>
                </a:solidFill>
                <a:latin typeface="Arial"/>
                <a:cs typeface="Arial"/>
              </a:rPr>
              <a:t>C</a:t>
            </a:r>
            <a:endParaRPr sz="2400" dirty="0">
              <a:latin typeface="Arial"/>
              <a:cs typeface="Arial"/>
            </a:endParaRPr>
          </a:p>
          <a:p>
            <a:pPr marL="655320">
              <a:lnSpc>
                <a:spcPct val="100000"/>
              </a:lnSpc>
              <a:spcBef>
                <a:spcPts val="815"/>
              </a:spcBef>
            </a:pPr>
            <a:r>
              <a:rPr sz="2400" b="1" dirty="0">
                <a:solidFill>
                  <a:srgbClr val="FF0000"/>
                </a:solidFill>
                <a:latin typeface="Arial"/>
                <a:cs typeface="Arial"/>
              </a:rPr>
              <a:t>E</a:t>
            </a:r>
            <a:endParaRPr sz="2400" dirty="0">
              <a:latin typeface="Arial"/>
              <a:cs typeface="Arial"/>
            </a:endParaRPr>
          </a:p>
          <a:p>
            <a:pPr marL="12700">
              <a:lnSpc>
                <a:spcPct val="100000"/>
              </a:lnSpc>
              <a:spcBef>
                <a:spcPts val="1680"/>
              </a:spcBef>
            </a:pPr>
            <a:r>
              <a:rPr sz="2400" b="1" spc="-5" dirty="0">
                <a:solidFill>
                  <a:srgbClr val="FF0000"/>
                </a:solidFill>
                <a:latin typeface="Arial"/>
                <a:cs typeface="Arial"/>
              </a:rPr>
              <a:t>B</a:t>
            </a:r>
            <a:endParaRPr sz="2400" dirty="0">
              <a:latin typeface="Arial"/>
              <a:cs typeface="Arial"/>
            </a:endParaRPr>
          </a:p>
        </p:txBody>
      </p:sp>
    </p:spTree>
    <p:extLst>
      <p:ext uri="{BB962C8B-B14F-4D97-AF65-F5344CB8AC3E}">
        <p14:creationId xmlns:p14="http://schemas.microsoft.com/office/powerpoint/2010/main" val="42604673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1. Paperboard product</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121</a:t>
            </a:fld>
            <a:endParaRPr lang="en-US" altLang="ko-KR"/>
          </a:p>
        </p:txBody>
      </p:sp>
      <p:sp>
        <p:nvSpPr>
          <p:cNvPr id="5" name="object 2"/>
          <p:cNvSpPr txBox="1">
            <a:spLocks/>
          </p:cNvSpPr>
          <p:nvPr/>
        </p:nvSpPr>
        <p:spPr bwMode="auto">
          <a:xfrm>
            <a:off x="299356" y="843268"/>
            <a:ext cx="6312460" cy="50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3970" rIns="0" bIns="0" numCol="1" rtlCol="0" anchor="ctr"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12700">
              <a:spcBef>
                <a:spcPts val="110"/>
              </a:spcBef>
            </a:pPr>
            <a:r>
              <a:rPr lang="en-IN" dirty="0">
                <a:solidFill>
                  <a:srgbClr val="0070C0"/>
                </a:solidFill>
              </a:rPr>
              <a:t>Main effects</a:t>
            </a:r>
            <a:endParaRPr lang="en-IN" spc="-25" dirty="0">
              <a:solidFill>
                <a:srgbClr val="0070C0"/>
              </a:solidFill>
            </a:endParaRPr>
          </a:p>
        </p:txBody>
      </p:sp>
      <p:sp>
        <p:nvSpPr>
          <p:cNvPr id="7" name="object 3"/>
          <p:cNvSpPr txBox="1">
            <a:spLocks/>
          </p:cNvSpPr>
          <p:nvPr/>
        </p:nvSpPr>
        <p:spPr bwMode="auto">
          <a:xfrm>
            <a:off x="731404" y="1051087"/>
            <a:ext cx="1116124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3850" rIns="0" bIns="0" numCol="1" rtlCol="0" anchor="ctr"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12700" marR="5080" algn="just" latinLnBrk="0">
              <a:lnSpc>
                <a:spcPct val="150100"/>
              </a:lnSpc>
              <a:spcBef>
                <a:spcPts val="5"/>
              </a:spcBef>
              <a:tabLst>
                <a:tab pos="1481455" algn="l"/>
              </a:tabLst>
            </a:pPr>
            <a:r>
              <a:rPr lang="en-US" sz="2400" b="0" spc="-10" dirty="0">
                <a:solidFill>
                  <a:schemeClr val="tx1"/>
                </a:solidFill>
              </a:rPr>
              <a:t>Conclusion:	Main </a:t>
            </a:r>
            <a:r>
              <a:rPr lang="en-US" sz="2400" b="0" dirty="0">
                <a:solidFill>
                  <a:schemeClr val="tx1"/>
                </a:solidFill>
              </a:rPr>
              <a:t>effects </a:t>
            </a:r>
            <a:r>
              <a:rPr lang="en-US" sz="2400" b="0" spc="-5" dirty="0">
                <a:solidFill>
                  <a:schemeClr val="tx1"/>
                </a:solidFill>
              </a:rPr>
              <a:t>C (press </a:t>
            </a:r>
            <a:r>
              <a:rPr lang="en-US" sz="2400" b="0" spc="-10" dirty="0">
                <a:solidFill>
                  <a:schemeClr val="tx1"/>
                </a:solidFill>
              </a:rPr>
              <a:t>roll </a:t>
            </a:r>
            <a:r>
              <a:rPr lang="en-US" sz="2400" b="0" spc="-5" dirty="0">
                <a:solidFill>
                  <a:schemeClr val="tx1"/>
                </a:solidFill>
              </a:rPr>
              <a:t>pressure), E (paste </a:t>
            </a:r>
            <a:r>
              <a:rPr lang="en-US" sz="2400" b="0" spc="-20" dirty="0">
                <a:solidFill>
                  <a:schemeClr val="tx1"/>
                </a:solidFill>
              </a:rPr>
              <a:t>type) </a:t>
            </a:r>
            <a:r>
              <a:rPr lang="en-US" sz="2400" b="0" spc="-10" dirty="0">
                <a:solidFill>
                  <a:schemeClr val="tx1"/>
                </a:solidFill>
              </a:rPr>
              <a:t>and </a:t>
            </a:r>
            <a:r>
              <a:rPr lang="en-US" sz="2400" b="0" spc="-5" dirty="0">
                <a:solidFill>
                  <a:schemeClr val="tx1"/>
                </a:solidFill>
              </a:rPr>
              <a:t>B  </a:t>
            </a:r>
            <a:r>
              <a:rPr lang="en-US" sz="2400" b="0" dirty="0">
                <a:solidFill>
                  <a:schemeClr val="tx1"/>
                </a:solidFill>
              </a:rPr>
              <a:t>(amount </a:t>
            </a:r>
            <a:r>
              <a:rPr lang="en-US" sz="2400" b="0" spc="-5" dirty="0">
                <a:solidFill>
                  <a:schemeClr val="tx1"/>
                </a:solidFill>
              </a:rPr>
              <a:t>of </a:t>
            </a:r>
            <a:r>
              <a:rPr lang="en-US" sz="2400" b="0" spc="-10" dirty="0">
                <a:solidFill>
                  <a:schemeClr val="tx1"/>
                </a:solidFill>
              </a:rPr>
              <a:t>additive) </a:t>
            </a:r>
            <a:r>
              <a:rPr lang="en-US" sz="2400" b="0" spc="-5" dirty="0">
                <a:solidFill>
                  <a:schemeClr val="tx1"/>
                </a:solidFill>
              </a:rPr>
              <a:t>are found to </a:t>
            </a:r>
            <a:r>
              <a:rPr lang="en-US" sz="2400" b="0" spc="-15" dirty="0">
                <a:solidFill>
                  <a:schemeClr val="tx1"/>
                </a:solidFill>
              </a:rPr>
              <a:t>have </a:t>
            </a:r>
            <a:r>
              <a:rPr lang="en-US" sz="2400" b="0" spc="-5" dirty="0">
                <a:solidFill>
                  <a:schemeClr val="tx1"/>
                </a:solidFill>
              </a:rPr>
              <a:t>significant </a:t>
            </a:r>
            <a:r>
              <a:rPr lang="en-US" sz="2400" b="0" dirty="0">
                <a:solidFill>
                  <a:schemeClr val="tx1"/>
                </a:solidFill>
              </a:rPr>
              <a:t>impact </a:t>
            </a:r>
            <a:r>
              <a:rPr lang="en-US" sz="2400" b="0" spc="-10" dirty="0">
                <a:solidFill>
                  <a:schemeClr val="tx1"/>
                </a:solidFill>
              </a:rPr>
              <a:t>on </a:t>
            </a:r>
            <a:r>
              <a:rPr lang="en-US" sz="2400" b="0" spc="-5" dirty="0">
                <a:solidFill>
                  <a:schemeClr val="tx1"/>
                </a:solidFill>
              </a:rPr>
              <a:t>the </a:t>
            </a:r>
            <a:r>
              <a:rPr lang="en-US" sz="2400" b="0" dirty="0">
                <a:solidFill>
                  <a:schemeClr val="tx1"/>
                </a:solidFill>
              </a:rPr>
              <a:t>mean  </a:t>
            </a:r>
            <a:r>
              <a:rPr lang="en-US" sz="2400" b="0" spc="-5" dirty="0">
                <a:solidFill>
                  <a:schemeClr val="tx1"/>
                </a:solidFill>
              </a:rPr>
              <a:t>puncture resistance (i.e. the </a:t>
            </a:r>
            <a:r>
              <a:rPr lang="en-US" sz="2400" b="0" dirty="0">
                <a:solidFill>
                  <a:schemeClr val="tx1"/>
                </a:solidFill>
              </a:rPr>
              <a:t>force </a:t>
            </a:r>
            <a:r>
              <a:rPr lang="en-US" sz="2400" b="0" spc="-10" dirty="0">
                <a:solidFill>
                  <a:schemeClr val="tx1"/>
                </a:solidFill>
              </a:rPr>
              <a:t>required </a:t>
            </a:r>
            <a:r>
              <a:rPr lang="en-US" sz="2400" b="0" spc="-5" dirty="0">
                <a:solidFill>
                  <a:schemeClr val="tx1"/>
                </a:solidFill>
              </a:rPr>
              <a:t>to </a:t>
            </a:r>
            <a:r>
              <a:rPr lang="en-US" sz="2400" b="0" spc="-10" dirty="0">
                <a:solidFill>
                  <a:schemeClr val="tx1"/>
                </a:solidFill>
              </a:rPr>
              <a:t>penetrate </a:t>
            </a:r>
            <a:r>
              <a:rPr lang="en-US" sz="2400" b="0" spc="-5" dirty="0">
                <a:solidFill>
                  <a:schemeClr val="tx1"/>
                </a:solidFill>
              </a:rPr>
              <a:t>the </a:t>
            </a:r>
            <a:r>
              <a:rPr lang="en-US" sz="2400" b="0" spc="-10" dirty="0">
                <a:solidFill>
                  <a:schemeClr val="tx1"/>
                </a:solidFill>
              </a:rPr>
              <a:t>paper</a:t>
            </a:r>
            <a:r>
              <a:rPr lang="en-US" sz="2400" b="0" spc="-120" dirty="0">
                <a:solidFill>
                  <a:schemeClr val="tx1"/>
                </a:solidFill>
              </a:rPr>
              <a:t> </a:t>
            </a:r>
            <a:r>
              <a:rPr lang="en-US" sz="2400" b="0" spc="-5" dirty="0">
                <a:solidFill>
                  <a:schemeClr val="tx1"/>
                </a:solidFill>
              </a:rPr>
              <a:t>board).</a:t>
            </a:r>
            <a:endParaRPr lang="en-US" sz="2400" b="0" dirty="0">
              <a:solidFill>
                <a:schemeClr val="tx1"/>
              </a:solidFill>
            </a:endParaRPr>
          </a:p>
        </p:txBody>
      </p:sp>
      <p:sp>
        <p:nvSpPr>
          <p:cNvPr id="8" name="object 2"/>
          <p:cNvSpPr/>
          <p:nvPr/>
        </p:nvSpPr>
        <p:spPr>
          <a:xfrm>
            <a:off x="2888928" y="3163160"/>
            <a:ext cx="7037268" cy="36326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27785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1. Paperboard product</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122</a:t>
            </a:fld>
            <a:endParaRPr lang="en-US" altLang="ko-KR"/>
          </a:p>
        </p:txBody>
      </p:sp>
      <p:sp>
        <p:nvSpPr>
          <p:cNvPr id="5" name="object 2"/>
          <p:cNvSpPr txBox="1">
            <a:spLocks/>
          </p:cNvSpPr>
          <p:nvPr/>
        </p:nvSpPr>
        <p:spPr bwMode="auto">
          <a:xfrm>
            <a:off x="299356" y="843268"/>
            <a:ext cx="6312460" cy="50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3970" rIns="0" bIns="0" numCol="1" rtlCol="0" anchor="ctr"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12700">
              <a:spcBef>
                <a:spcPts val="110"/>
              </a:spcBef>
            </a:pPr>
            <a:r>
              <a:rPr lang="en-IN" dirty="0">
                <a:solidFill>
                  <a:srgbClr val="0070C0"/>
                </a:solidFill>
              </a:rPr>
              <a:t>Design Matrix</a:t>
            </a:r>
            <a:endParaRPr lang="en-IN" spc="-25" dirty="0">
              <a:solidFill>
                <a:srgbClr val="0070C0"/>
              </a:solidFill>
            </a:endParaRPr>
          </a:p>
        </p:txBody>
      </p:sp>
      <p:sp>
        <p:nvSpPr>
          <p:cNvPr id="11" name="object 4"/>
          <p:cNvSpPr/>
          <p:nvPr/>
        </p:nvSpPr>
        <p:spPr>
          <a:xfrm>
            <a:off x="1703512" y="3164253"/>
            <a:ext cx="8412480" cy="3688079"/>
          </a:xfrm>
          <a:prstGeom prst="rect">
            <a:avLst/>
          </a:prstGeom>
          <a:blipFill>
            <a:blip r:embed="rId2" cstate="print"/>
            <a:stretch>
              <a:fillRect/>
            </a:stretch>
          </a:blipFill>
        </p:spPr>
        <p:txBody>
          <a:bodyPr wrap="square" lIns="0" tIns="0" rIns="0" bIns="0" rtlCol="0"/>
          <a:lstStyle/>
          <a:p>
            <a:endParaRPr/>
          </a:p>
        </p:txBody>
      </p:sp>
      <p:sp>
        <p:nvSpPr>
          <p:cNvPr id="3" name="Rectangle 2"/>
          <p:cNvSpPr/>
          <p:nvPr/>
        </p:nvSpPr>
        <p:spPr>
          <a:xfrm>
            <a:off x="876072" y="1473278"/>
            <a:ext cx="10944563" cy="1200329"/>
          </a:xfrm>
          <a:prstGeom prst="rect">
            <a:avLst/>
          </a:prstGeom>
        </p:spPr>
        <p:txBody>
          <a:bodyPr wrap="square">
            <a:spAutoFit/>
          </a:bodyPr>
          <a:lstStyle/>
          <a:p>
            <a:pPr marL="12700" marR="5080" algn="just" latinLnBrk="0">
              <a:lnSpc>
                <a:spcPct val="150000"/>
              </a:lnSpc>
              <a:spcBef>
                <a:spcPts val="5"/>
              </a:spcBef>
              <a:tabLst>
                <a:tab pos="1481455" algn="l"/>
              </a:tabLst>
            </a:pPr>
            <a:r>
              <a:rPr lang="en-US" sz="2400" dirty="0">
                <a:solidFill>
                  <a:schemeClr val="tx1"/>
                </a:solidFill>
                <a:latin typeface="Arial" panose="020B0604020202020204" pitchFamily="34" charset="0"/>
                <a:cs typeface="Arial" panose="020B0604020202020204" pitchFamily="34" charset="0"/>
              </a:rPr>
              <a:t>In order to analyze the factors affecting variability in force, we  need to calculate the SD of observations at each experimental  design point.</a:t>
            </a:r>
          </a:p>
        </p:txBody>
      </p:sp>
    </p:spTree>
    <p:extLst>
      <p:ext uri="{BB962C8B-B14F-4D97-AF65-F5344CB8AC3E}">
        <p14:creationId xmlns:p14="http://schemas.microsoft.com/office/powerpoint/2010/main" val="23610690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1. Paperboard product</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123</a:t>
            </a:fld>
            <a:endParaRPr lang="en-US" altLang="ko-KR"/>
          </a:p>
        </p:txBody>
      </p:sp>
      <p:sp>
        <p:nvSpPr>
          <p:cNvPr id="5" name="object 2"/>
          <p:cNvSpPr txBox="1">
            <a:spLocks/>
          </p:cNvSpPr>
          <p:nvPr/>
        </p:nvSpPr>
        <p:spPr bwMode="auto">
          <a:xfrm>
            <a:off x="299356" y="843268"/>
            <a:ext cx="6312460" cy="50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3970" rIns="0" bIns="0" numCol="1" rtlCol="0" anchor="ctr"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12700">
              <a:spcBef>
                <a:spcPts val="110"/>
              </a:spcBef>
            </a:pPr>
            <a:r>
              <a:rPr lang="en-IN" dirty="0">
                <a:solidFill>
                  <a:srgbClr val="0070C0"/>
                </a:solidFill>
              </a:rPr>
              <a:t>Normal plot: Effects on SD</a:t>
            </a:r>
            <a:endParaRPr lang="en-IN" spc="-25" dirty="0">
              <a:solidFill>
                <a:srgbClr val="0070C0"/>
              </a:solidFill>
            </a:endParaRPr>
          </a:p>
        </p:txBody>
      </p:sp>
      <p:sp>
        <p:nvSpPr>
          <p:cNvPr id="7" name="object 3"/>
          <p:cNvSpPr txBox="1">
            <a:spLocks/>
          </p:cNvSpPr>
          <p:nvPr/>
        </p:nvSpPr>
        <p:spPr bwMode="auto">
          <a:xfrm>
            <a:off x="731404" y="1051087"/>
            <a:ext cx="1116124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3850" rIns="0" bIns="0" numCol="1" rtlCol="0" anchor="ctr"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12700" marR="5080" algn="just" latinLnBrk="0">
              <a:lnSpc>
                <a:spcPct val="150100"/>
              </a:lnSpc>
              <a:spcBef>
                <a:spcPts val="5"/>
              </a:spcBef>
              <a:tabLst>
                <a:tab pos="1481455" algn="l"/>
              </a:tabLst>
            </a:pPr>
            <a:r>
              <a:rPr lang="en-US" sz="2400" b="0" spc="-10" dirty="0">
                <a:solidFill>
                  <a:schemeClr val="tx1"/>
                </a:solidFill>
              </a:rPr>
              <a:t>The normal plot indicates that only factor F (cure time) influenced the  variation in the puncture resistance (i.e. force). Further analysis of factor F  has revealed that variability is maximum when cure time is set at high level  (i.e. 5 days).</a:t>
            </a:r>
          </a:p>
        </p:txBody>
      </p:sp>
      <p:sp>
        <p:nvSpPr>
          <p:cNvPr id="9" name="object 4"/>
          <p:cNvSpPr/>
          <p:nvPr/>
        </p:nvSpPr>
        <p:spPr>
          <a:xfrm>
            <a:off x="288036" y="2980944"/>
            <a:ext cx="4913376" cy="3681984"/>
          </a:xfrm>
          <a:prstGeom prst="rect">
            <a:avLst/>
          </a:prstGeom>
          <a:blipFill>
            <a:blip r:embed="rId2" cstate="print"/>
            <a:stretch>
              <a:fillRect/>
            </a:stretch>
          </a:blipFill>
        </p:spPr>
        <p:txBody>
          <a:bodyPr wrap="square" lIns="0" tIns="0" rIns="0" bIns="0" rtlCol="0"/>
          <a:lstStyle/>
          <a:p>
            <a:endParaRPr/>
          </a:p>
        </p:txBody>
      </p:sp>
      <p:sp>
        <p:nvSpPr>
          <p:cNvPr id="10" name="object 5"/>
          <p:cNvSpPr/>
          <p:nvPr/>
        </p:nvSpPr>
        <p:spPr>
          <a:xfrm>
            <a:off x="6556132" y="3474268"/>
            <a:ext cx="3750563" cy="246430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29224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1. Paperboard product</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124</a:t>
            </a:fld>
            <a:endParaRPr lang="en-US" altLang="ko-KR"/>
          </a:p>
        </p:txBody>
      </p:sp>
      <p:sp>
        <p:nvSpPr>
          <p:cNvPr id="5" name="object 2"/>
          <p:cNvSpPr txBox="1">
            <a:spLocks/>
          </p:cNvSpPr>
          <p:nvPr/>
        </p:nvSpPr>
        <p:spPr bwMode="auto">
          <a:xfrm>
            <a:off x="299356" y="843268"/>
            <a:ext cx="6312460" cy="50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3970" rIns="0" bIns="0" numCol="1" rtlCol="0" anchor="ctr"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12700">
              <a:spcBef>
                <a:spcPts val="110"/>
              </a:spcBef>
            </a:pPr>
            <a:r>
              <a:rPr lang="en-IN" dirty="0">
                <a:solidFill>
                  <a:srgbClr val="0070C0"/>
                </a:solidFill>
              </a:rPr>
              <a:t>Conclusion</a:t>
            </a:r>
            <a:endParaRPr lang="en-IN" spc="-25" dirty="0">
              <a:solidFill>
                <a:srgbClr val="0070C0"/>
              </a:solidFill>
            </a:endParaRPr>
          </a:p>
        </p:txBody>
      </p:sp>
      <p:sp>
        <p:nvSpPr>
          <p:cNvPr id="7" name="object 3"/>
          <p:cNvSpPr txBox="1">
            <a:spLocks/>
          </p:cNvSpPr>
          <p:nvPr/>
        </p:nvSpPr>
        <p:spPr bwMode="auto">
          <a:xfrm>
            <a:off x="716112" y="1096542"/>
            <a:ext cx="11161240" cy="5312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3850" rIns="0" bIns="0" numCol="1" rtlCol="0" anchor="ctr"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355600" marR="5080" indent="-342900" algn="just" latinLnBrk="0">
              <a:lnSpc>
                <a:spcPct val="150100"/>
              </a:lnSpc>
              <a:spcBef>
                <a:spcPts val="5"/>
              </a:spcBef>
              <a:buFont typeface="Arial" panose="020B0604020202020204" pitchFamily="34" charset="0"/>
              <a:buChar char="•"/>
              <a:tabLst>
                <a:tab pos="1481455" algn="l"/>
              </a:tabLst>
            </a:pPr>
            <a:r>
              <a:rPr lang="en-US" sz="2400" b="0" spc="-10" dirty="0">
                <a:solidFill>
                  <a:schemeClr val="tx1"/>
                </a:solidFill>
              </a:rPr>
              <a:t>Factors C, B and E have a significant impact on process  average, whereas factor F has a significant impact on process  variability.</a:t>
            </a:r>
          </a:p>
          <a:p>
            <a:pPr marL="355600" marR="5080" indent="-342900" algn="just" latinLnBrk="0">
              <a:lnSpc>
                <a:spcPct val="150100"/>
              </a:lnSpc>
              <a:spcBef>
                <a:spcPts val="5"/>
              </a:spcBef>
              <a:buFont typeface="Arial" panose="020B0604020202020204" pitchFamily="34" charset="0"/>
              <a:buChar char="•"/>
              <a:tabLst>
                <a:tab pos="1481455" algn="l"/>
              </a:tabLst>
            </a:pPr>
            <a:r>
              <a:rPr lang="en-US" sz="2400" b="0" spc="-10" dirty="0">
                <a:solidFill>
                  <a:schemeClr val="tx1"/>
                </a:solidFill>
              </a:rPr>
              <a:t>Other factors	such as A, D and G can be set at their  economic levels since they do not appear to influence either  the process average or the process variability.</a:t>
            </a:r>
          </a:p>
          <a:p>
            <a:pPr marL="355600" marR="5080" indent="-342900" algn="just" latinLnBrk="0">
              <a:lnSpc>
                <a:spcPct val="150100"/>
              </a:lnSpc>
              <a:spcBef>
                <a:spcPts val="5"/>
              </a:spcBef>
              <a:buFont typeface="Arial" panose="020B0604020202020204" pitchFamily="34" charset="0"/>
              <a:buChar char="•"/>
              <a:tabLst>
                <a:tab pos="1481455" algn="l"/>
              </a:tabLst>
            </a:pPr>
            <a:r>
              <a:rPr lang="en-US" sz="2400" b="0" spc="-10" dirty="0">
                <a:solidFill>
                  <a:schemeClr val="tx1"/>
                </a:solidFill>
              </a:rPr>
              <a:t>The next stage of the experimentation would be to consider  the interaction among the factors and select the optimal  settings from the experiment that yields maximum force with  minimum variability. [ Full or fractional factorial with resolution  4]</a:t>
            </a:r>
          </a:p>
        </p:txBody>
      </p:sp>
    </p:spTree>
    <p:extLst>
      <p:ext uri="{BB962C8B-B14F-4D97-AF65-F5344CB8AC3E}">
        <p14:creationId xmlns:p14="http://schemas.microsoft.com/office/powerpoint/2010/main" val="925892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2. Plastic Extrusion Process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125</a:t>
            </a:fld>
            <a:endParaRPr lang="en-US" altLang="ko-KR"/>
          </a:p>
        </p:txBody>
      </p:sp>
      <p:sp>
        <p:nvSpPr>
          <p:cNvPr id="7" name="object 3"/>
          <p:cNvSpPr txBox="1">
            <a:spLocks/>
          </p:cNvSpPr>
          <p:nvPr/>
        </p:nvSpPr>
        <p:spPr bwMode="auto">
          <a:xfrm>
            <a:off x="703288" y="836712"/>
            <a:ext cx="11161240" cy="4204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3850" rIns="0" bIns="0" numCol="1" rtlCol="0" anchor="t"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355600" marR="5080" indent="-342900" algn="just" latinLnBrk="0">
              <a:lnSpc>
                <a:spcPct val="150100"/>
              </a:lnSpc>
              <a:spcBef>
                <a:spcPts val="5"/>
              </a:spcBef>
              <a:buFont typeface="Arial" panose="020B0604020202020204" pitchFamily="34" charset="0"/>
              <a:buChar char="•"/>
              <a:tabLst>
                <a:tab pos="1481455" algn="l"/>
              </a:tabLst>
            </a:pPr>
            <a:r>
              <a:rPr lang="en-US" sz="2400" b="0" spc="-10" dirty="0">
                <a:solidFill>
                  <a:srgbClr val="FF0000"/>
                </a:solidFill>
              </a:rPr>
              <a:t>Problem : Affection of porosity of plastic parts.</a:t>
            </a:r>
          </a:p>
          <a:p>
            <a:pPr marL="355600" marR="5080" indent="-342900" algn="just" latinLnBrk="0">
              <a:lnSpc>
                <a:spcPct val="150100"/>
              </a:lnSpc>
              <a:spcBef>
                <a:spcPts val="5"/>
              </a:spcBef>
              <a:buFont typeface="Arial" panose="020B0604020202020204" pitchFamily="34" charset="0"/>
              <a:buChar char="•"/>
              <a:tabLst>
                <a:tab pos="1481455" algn="l"/>
              </a:tabLst>
            </a:pPr>
            <a:r>
              <a:rPr lang="en-US" sz="2400" b="0" spc="-10" dirty="0">
                <a:solidFill>
                  <a:schemeClr val="tx1"/>
                </a:solidFill>
              </a:rPr>
              <a:t>Eight process parameters might have some impact on  porosity.</a:t>
            </a:r>
          </a:p>
          <a:p>
            <a:pPr marL="355600" marR="5080" indent="-342900" algn="just" latinLnBrk="0">
              <a:lnSpc>
                <a:spcPct val="150100"/>
              </a:lnSpc>
              <a:spcBef>
                <a:spcPts val="5"/>
              </a:spcBef>
              <a:buFont typeface="Arial" panose="020B0604020202020204" pitchFamily="34" charset="0"/>
              <a:buChar char="•"/>
              <a:tabLst>
                <a:tab pos="1481455" algn="l"/>
              </a:tabLst>
            </a:pPr>
            <a:r>
              <a:rPr lang="en-US" sz="2400" b="0" spc="-10" dirty="0">
                <a:solidFill>
                  <a:schemeClr val="tx1"/>
                </a:solidFill>
              </a:rPr>
              <a:t>Each factor was studied at 2-levels.</a:t>
            </a:r>
          </a:p>
          <a:p>
            <a:pPr marL="355600" marR="5080" indent="-342900" algn="just" latinLnBrk="0">
              <a:lnSpc>
                <a:spcPct val="150100"/>
              </a:lnSpc>
              <a:spcBef>
                <a:spcPts val="5"/>
              </a:spcBef>
              <a:buFont typeface="Arial" panose="020B0604020202020204" pitchFamily="34" charset="0"/>
              <a:buChar char="•"/>
              <a:tabLst>
                <a:tab pos="1481455" algn="l"/>
              </a:tabLst>
            </a:pPr>
            <a:r>
              <a:rPr lang="en-US" sz="2400" b="0" spc="-10" dirty="0">
                <a:solidFill>
                  <a:schemeClr val="tx1"/>
                </a:solidFill>
              </a:rPr>
              <a:t>As the total degrees of freedom for studying eight factors  at 2-levels is equal to 8, it was decided to Choose a non-geometric 12-run P–B design with 11  degrees of freedom.</a:t>
            </a:r>
          </a:p>
          <a:p>
            <a:pPr marL="355600" marR="5080" indent="-342900" algn="just" latinLnBrk="0">
              <a:lnSpc>
                <a:spcPct val="150100"/>
              </a:lnSpc>
              <a:spcBef>
                <a:spcPts val="5"/>
              </a:spcBef>
              <a:buFont typeface="Arial" panose="020B0604020202020204" pitchFamily="34" charset="0"/>
              <a:buChar char="•"/>
              <a:tabLst>
                <a:tab pos="1481455" algn="l"/>
              </a:tabLst>
            </a:pPr>
            <a:r>
              <a:rPr lang="en-US" sz="2400" b="0" spc="-10" dirty="0">
                <a:solidFill>
                  <a:schemeClr val="tx1"/>
                </a:solidFill>
              </a:rPr>
              <a:t>The extra 3 degrees of freedom can be used to estimate  experimental error.</a:t>
            </a:r>
          </a:p>
        </p:txBody>
      </p:sp>
    </p:spTree>
    <p:extLst>
      <p:ext uri="{BB962C8B-B14F-4D97-AF65-F5344CB8AC3E}">
        <p14:creationId xmlns:p14="http://schemas.microsoft.com/office/powerpoint/2010/main" val="2552552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2. Plastic Extrusion Process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126</a:t>
            </a:fld>
            <a:endParaRPr lang="en-US" altLang="ko-KR"/>
          </a:p>
        </p:txBody>
      </p:sp>
      <p:sp>
        <p:nvSpPr>
          <p:cNvPr id="7" name="object 3"/>
          <p:cNvSpPr txBox="1">
            <a:spLocks/>
          </p:cNvSpPr>
          <p:nvPr/>
        </p:nvSpPr>
        <p:spPr bwMode="auto">
          <a:xfrm>
            <a:off x="703288" y="836712"/>
            <a:ext cx="11161240"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3850" rIns="0" bIns="0" numCol="1" rtlCol="0" anchor="t"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355600" marR="5080" indent="-342900" algn="just" latinLnBrk="0">
              <a:lnSpc>
                <a:spcPct val="150100"/>
              </a:lnSpc>
              <a:spcBef>
                <a:spcPts val="5"/>
              </a:spcBef>
              <a:buFont typeface="Arial" panose="020B0604020202020204" pitchFamily="34" charset="0"/>
              <a:buChar char="•"/>
              <a:tabLst>
                <a:tab pos="1481455" algn="l"/>
              </a:tabLst>
            </a:pPr>
            <a:r>
              <a:rPr lang="en-US" sz="2400" b="0" spc="-10" dirty="0">
                <a:solidFill>
                  <a:srgbClr val="FF0000"/>
                </a:solidFill>
              </a:rPr>
              <a:t>Design Matrix</a:t>
            </a:r>
            <a:endParaRPr lang="en-US" sz="2400" b="0" spc="-10" dirty="0">
              <a:solidFill>
                <a:schemeClr val="tx1"/>
              </a:solidFill>
            </a:endParaRPr>
          </a:p>
        </p:txBody>
      </p:sp>
      <p:sp>
        <p:nvSpPr>
          <p:cNvPr id="5" name="object 3"/>
          <p:cNvSpPr/>
          <p:nvPr/>
        </p:nvSpPr>
        <p:spPr>
          <a:xfrm>
            <a:off x="3107668" y="1340768"/>
            <a:ext cx="8028432" cy="497281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17039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2. Plastic Extrusion Process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127</a:t>
            </a:fld>
            <a:endParaRPr lang="en-US" altLang="ko-KR"/>
          </a:p>
        </p:txBody>
      </p:sp>
      <p:sp>
        <p:nvSpPr>
          <p:cNvPr id="7" name="object 3"/>
          <p:cNvSpPr txBox="1">
            <a:spLocks/>
          </p:cNvSpPr>
          <p:nvPr/>
        </p:nvSpPr>
        <p:spPr bwMode="auto">
          <a:xfrm>
            <a:off x="703288" y="836712"/>
            <a:ext cx="11161240"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3850" rIns="0" bIns="0" numCol="1" rtlCol="0" anchor="t"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355600" marR="5080" indent="-342900" algn="just" latinLnBrk="0">
              <a:lnSpc>
                <a:spcPct val="150100"/>
              </a:lnSpc>
              <a:spcBef>
                <a:spcPts val="5"/>
              </a:spcBef>
              <a:buFont typeface="Arial" panose="020B0604020202020204" pitchFamily="34" charset="0"/>
              <a:buChar char="•"/>
              <a:tabLst>
                <a:tab pos="1481455" algn="l"/>
              </a:tabLst>
            </a:pPr>
            <a:r>
              <a:rPr lang="en-US" sz="2400" b="0" spc="-10" dirty="0">
                <a:solidFill>
                  <a:srgbClr val="FF0000"/>
                </a:solidFill>
              </a:rPr>
              <a:t>Effects of the experiment</a:t>
            </a:r>
            <a:endParaRPr lang="en-US" sz="2400" b="0" spc="-10" dirty="0">
              <a:solidFill>
                <a:schemeClr val="tx1"/>
              </a:solidFill>
            </a:endParaRPr>
          </a:p>
        </p:txBody>
      </p:sp>
      <p:pic>
        <p:nvPicPr>
          <p:cNvPr id="3" name="Picture 2"/>
          <p:cNvPicPr>
            <a:picLocks noChangeAspect="1"/>
          </p:cNvPicPr>
          <p:nvPr/>
        </p:nvPicPr>
        <p:blipFill>
          <a:blip r:embed="rId2"/>
          <a:stretch>
            <a:fillRect/>
          </a:stretch>
        </p:blipFill>
        <p:spPr>
          <a:xfrm>
            <a:off x="3647728" y="1649242"/>
            <a:ext cx="7992549" cy="5072312"/>
          </a:xfrm>
          <a:prstGeom prst="rect">
            <a:avLst/>
          </a:prstGeom>
        </p:spPr>
      </p:pic>
    </p:spTree>
    <p:extLst>
      <p:ext uri="{BB962C8B-B14F-4D97-AF65-F5344CB8AC3E}">
        <p14:creationId xmlns:p14="http://schemas.microsoft.com/office/powerpoint/2010/main" val="40713225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 2. Plastic Extrusion Process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128</a:t>
            </a:fld>
            <a:endParaRPr lang="en-US" altLang="ko-KR"/>
          </a:p>
        </p:txBody>
      </p:sp>
      <p:sp>
        <p:nvSpPr>
          <p:cNvPr id="7" name="object 3"/>
          <p:cNvSpPr txBox="1">
            <a:spLocks/>
          </p:cNvSpPr>
          <p:nvPr/>
        </p:nvSpPr>
        <p:spPr bwMode="auto">
          <a:xfrm>
            <a:off x="703288" y="836712"/>
            <a:ext cx="11161240"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3850" rIns="0" bIns="0" numCol="1" rtlCol="0" anchor="t"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355600" marR="5080" indent="-342900" algn="just" latinLnBrk="0">
              <a:lnSpc>
                <a:spcPct val="150100"/>
              </a:lnSpc>
              <a:spcBef>
                <a:spcPts val="5"/>
              </a:spcBef>
              <a:buFont typeface="Arial" panose="020B0604020202020204" pitchFamily="34" charset="0"/>
              <a:buChar char="•"/>
              <a:tabLst>
                <a:tab pos="1481455" algn="l"/>
              </a:tabLst>
            </a:pPr>
            <a:r>
              <a:rPr lang="en-US" sz="2400" b="0" spc="-10" dirty="0">
                <a:solidFill>
                  <a:srgbClr val="FF0000"/>
                </a:solidFill>
              </a:rPr>
              <a:t>Main Effects</a:t>
            </a:r>
            <a:endParaRPr lang="en-US" sz="2400" b="0" spc="-10" dirty="0">
              <a:solidFill>
                <a:schemeClr val="tx1"/>
              </a:solidFill>
            </a:endParaRPr>
          </a:p>
        </p:txBody>
      </p:sp>
      <p:grpSp>
        <p:nvGrpSpPr>
          <p:cNvPr id="6" name="object 3"/>
          <p:cNvGrpSpPr/>
          <p:nvPr/>
        </p:nvGrpSpPr>
        <p:grpSpPr>
          <a:xfrm>
            <a:off x="2865612" y="1694630"/>
            <a:ext cx="8388350" cy="4417060"/>
            <a:chOff x="377952" y="1557527"/>
            <a:chExt cx="8388350" cy="4417060"/>
          </a:xfrm>
        </p:grpSpPr>
        <p:sp>
          <p:nvSpPr>
            <p:cNvPr id="8" name="object 4"/>
            <p:cNvSpPr/>
            <p:nvPr/>
          </p:nvSpPr>
          <p:spPr>
            <a:xfrm>
              <a:off x="377952" y="1557527"/>
              <a:ext cx="8388096" cy="4416552"/>
            </a:xfrm>
            <a:prstGeom prst="rect">
              <a:avLst/>
            </a:prstGeom>
            <a:blipFill>
              <a:blip r:embed="rId2" cstate="print"/>
              <a:stretch>
                <a:fillRect/>
              </a:stretch>
            </a:blipFill>
          </p:spPr>
          <p:txBody>
            <a:bodyPr wrap="square" lIns="0" tIns="0" rIns="0" bIns="0" rtlCol="0"/>
            <a:lstStyle/>
            <a:p>
              <a:endParaRPr/>
            </a:p>
          </p:txBody>
        </p:sp>
        <p:sp>
          <p:nvSpPr>
            <p:cNvPr id="9" name="object 5"/>
            <p:cNvSpPr/>
            <p:nvPr/>
          </p:nvSpPr>
          <p:spPr>
            <a:xfrm>
              <a:off x="6012180" y="3717035"/>
              <a:ext cx="1836420" cy="1051560"/>
            </a:xfrm>
            <a:custGeom>
              <a:avLst/>
              <a:gdLst/>
              <a:ahLst/>
              <a:cxnLst/>
              <a:rect l="l" t="t" r="r" b="b"/>
              <a:pathLst>
                <a:path w="1836420" h="1051560">
                  <a:moveTo>
                    <a:pt x="0" y="432053"/>
                  </a:moveTo>
                  <a:lnTo>
                    <a:pt x="4699" y="382650"/>
                  </a:lnTo>
                  <a:lnTo>
                    <a:pt x="18287" y="337184"/>
                  </a:lnTo>
                  <a:lnTo>
                    <a:pt x="39497" y="297180"/>
                  </a:lnTo>
                  <a:lnTo>
                    <a:pt x="67310" y="263778"/>
                  </a:lnTo>
                  <a:lnTo>
                    <a:pt x="100711" y="238378"/>
                  </a:lnTo>
                  <a:lnTo>
                    <a:pt x="138557" y="222122"/>
                  </a:lnTo>
                  <a:lnTo>
                    <a:pt x="179832" y="216407"/>
                  </a:lnTo>
                  <a:lnTo>
                    <a:pt x="221107" y="222122"/>
                  </a:lnTo>
                  <a:lnTo>
                    <a:pt x="258953" y="238378"/>
                  </a:lnTo>
                  <a:lnTo>
                    <a:pt x="292354" y="263778"/>
                  </a:lnTo>
                  <a:lnTo>
                    <a:pt x="320167" y="297180"/>
                  </a:lnTo>
                  <a:lnTo>
                    <a:pt x="341375" y="337184"/>
                  </a:lnTo>
                  <a:lnTo>
                    <a:pt x="354965" y="382650"/>
                  </a:lnTo>
                  <a:lnTo>
                    <a:pt x="359664" y="432053"/>
                  </a:lnTo>
                  <a:lnTo>
                    <a:pt x="354965" y="481456"/>
                  </a:lnTo>
                  <a:lnTo>
                    <a:pt x="341375" y="526922"/>
                  </a:lnTo>
                  <a:lnTo>
                    <a:pt x="320167" y="566927"/>
                  </a:lnTo>
                  <a:lnTo>
                    <a:pt x="292354" y="600328"/>
                  </a:lnTo>
                  <a:lnTo>
                    <a:pt x="258953" y="625728"/>
                  </a:lnTo>
                  <a:lnTo>
                    <a:pt x="221107" y="641984"/>
                  </a:lnTo>
                  <a:lnTo>
                    <a:pt x="179832" y="647700"/>
                  </a:lnTo>
                  <a:lnTo>
                    <a:pt x="138557" y="641984"/>
                  </a:lnTo>
                  <a:lnTo>
                    <a:pt x="100711" y="625728"/>
                  </a:lnTo>
                  <a:lnTo>
                    <a:pt x="67310" y="600328"/>
                  </a:lnTo>
                  <a:lnTo>
                    <a:pt x="39497" y="566927"/>
                  </a:lnTo>
                  <a:lnTo>
                    <a:pt x="18287" y="526922"/>
                  </a:lnTo>
                  <a:lnTo>
                    <a:pt x="4699" y="481456"/>
                  </a:lnTo>
                  <a:lnTo>
                    <a:pt x="0" y="432053"/>
                  </a:lnTo>
                  <a:close/>
                </a:path>
                <a:path w="1836420" h="1051560">
                  <a:moveTo>
                    <a:pt x="359664" y="215645"/>
                  </a:moveTo>
                  <a:lnTo>
                    <a:pt x="364363" y="166243"/>
                  </a:lnTo>
                  <a:lnTo>
                    <a:pt x="377952" y="120776"/>
                  </a:lnTo>
                  <a:lnTo>
                    <a:pt x="399161" y="80771"/>
                  </a:lnTo>
                  <a:lnTo>
                    <a:pt x="426974" y="47370"/>
                  </a:lnTo>
                  <a:lnTo>
                    <a:pt x="460375" y="21970"/>
                  </a:lnTo>
                  <a:lnTo>
                    <a:pt x="498221" y="5714"/>
                  </a:lnTo>
                  <a:lnTo>
                    <a:pt x="539496" y="0"/>
                  </a:lnTo>
                  <a:lnTo>
                    <a:pt x="580771" y="5714"/>
                  </a:lnTo>
                  <a:lnTo>
                    <a:pt x="618617" y="21970"/>
                  </a:lnTo>
                  <a:lnTo>
                    <a:pt x="652018" y="47370"/>
                  </a:lnTo>
                  <a:lnTo>
                    <a:pt x="679830" y="80771"/>
                  </a:lnTo>
                  <a:lnTo>
                    <a:pt x="701040" y="120776"/>
                  </a:lnTo>
                  <a:lnTo>
                    <a:pt x="714628" y="166243"/>
                  </a:lnTo>
                  <a:lnTo>
                    <a:pt x="719327" y="215645"/>
                  </a:lnTo>
                  <a:lnTo>
                    <a:pt x="714628" y="265049"/>
                  </a:lnTo>
                  <a:lnTo>
                    <a:pt x="701040" y="310514"/>
                  </a:lnTo>
                  <a:lnTo>
                    <a:pt x="679830" y="350519"/>
                  </a:lnTo>
                  <a:lnTo>
                    <a:pt x="652018" y="383920"/>
                  </a:lnTo>
                  <a:lnTo>
                    <a:pt x="618617" y="409320"/>
                  </a:lnTo>
                  <a:lnTo>
                    <a:pt x="580771" y="425576"/>
                  </a:lnTo>
                  <a:lnTo>
                    <a:pt x="539496" y="431291"/>
                  </a:lnTo>
                  <a:lnTo>
                    <a:pt x="498221" y="425576"/>
                  </a:lnTo>
                  <a:lnTo>
                    <a:pt x="460375" y="409320"/>
                  </a:lnTo>
                  <a:lnTo>
                    <a:pt x="426974" y="383920"/>
                  </a:lnTo>
                  <a:lnTo>
                    <a:pt x="399161" y="350519"/>
                  </a:lnTo>
                  <a:lnTo>
                    <a:pt x="377952" y="310514"/>
                  </a:lnTo>
                  <a:lnTo>
                    <a:pt x="364363" y="265049"/>
                  </a:lnTo>
                  <a:lnTo>
                    <a:pt x="359664" y="215645"/>
                  </a:lnTo>
                  <a:close/>
                </a:path>
                <a:path w="1836420" h="1051560">
                  <a:moveTo>
                    <a:pt x="1476755" y="835913"/>
                  </a:moveTo>
                  <a:lnTo>
                    <a:pt x="1481454" y="786511"/>
                  </a:lnTo>
                  <a:lnTo>
                    <a:pt x="1495044" y="741044"/>
                  </a:lnTo>
                  <a:lnTo>
                    <a:pt x="1516252" y="701039"/>
                  </a:lnTo>
                  <a:lnTo>
                    <a:pt x="1544066" y="667638"/>
                  </a:lnTo>
                  <a:lnTo>
                    <a:pt x="1577467" y="642238"/>
                  </a:lnTo>
                  <a:lnTo>
                    <a:pt x="1615313" y="625982"/>
                  </a:lnTo>
                  <a:lnTo>
                    <a:pt x="1656588" y="620268"/>
                  </a:lnTo>
                  <a:lnTo>
                    <a:pt x="1697863" y="625982"/>
                  </a:lnTo>
                  <a:lnTo>
                    <a:pt x="1735709" y="642238"/>
                  </a:lnTo>
                  <a:lnTo>
                    <a:pt x="1769110" y="667638"/>
                  </a:lnTo>
                  <a:lnTo>
                    <a:pt x="1796923" y="701039"/>
                  </a:lnTo>
                  <a:lnTo>
                    <a:pt x="1818131" y="741044"/>
                  </a:lnTo>
                  <a:lnTo>
                    <a:pt x="1831721" y="786511"/>
                  </a:lnTo>
                  <a:lnTo>
                    <a:pt x="1836420" y="835913"/>
                  </a:lnTo>
                  <a:lnTo>
                    <a:pt x="1831721" y="885316"/>
                  </a:lnTo>
                  <a:lnTo>
                    <a:pt x="1818131" y="930782"/>
                  </a:lnTo>
                  <a:lnTo>
                    <a:pt x="1796923" y="970788"/>
                  </a:lnTo>
                  <a:lnTo>
                    <a:pt x="1769110" y="1004188"/>
                  </a:lnTo>
                  <a:lnTo>
                    <a:pt x="1735709" y="1029588"/>
                  </a:lnTo>
                  <a:lnTo>
                    <a:pt x="1697863" y="1045844"/>
                  </a:lnTo>
                  <a:lnTo>
                    <a:pt x="1656588" y="1051559"/>
                  </a:lnTo>
                  <a:lnTo>
                    <a:pt x="1615313" y="1045844"/>
                  </a:lnTo>
                  <a:lnTo>
                    <a:pt x="1577467" y="1029588"/>
                  </a:lnTo>
                  <a:lnTo>
                    <a:pt x="1544066" y="1004188"/>
                  </a:lnTo>
                  <a:lnTo>
                    <a:pt x="1516252" y="970788"/>
                  </a:lnTo>
                  <a:lnTo>
                    <a:pt x="1495044" y="930782"/>
                  </a:lnTo>
                  <a:lnTo>
                    <a:pt x="1481454" y="885316"/>
                  </a:lnTo>
                  <a:lnTo>
                    <a:pt x="1476755" y="835913"/>
                  </a:lnTo>
                  <a:close/>
                </a:path>
              </a:pathLst>
            </a:custGeom>
            <a:ln w="12700">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6810767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Introduction of full factorial design, Basic concepts of 2</a:t>
            </a:r>
            <a:r>
              <a:rPr lang="en-US" sz="2000" baseline="30000" dirty="0">
                <a:ea typeface="Verdana" panose="020B0604030504040204" pitchFamily="34" charset="0"/>
              </a:rPr>
              <a:t>2</a:t>
            </a:r>
            <a:r>
              <a:rPr lang="en-US" sz="2000" dirty="0">
                <a:ea typeface="Verdana" panose="020B0604030504040204" pitchFamily="34" charset="0"/>
              </a:rPr>
              <a:t>, 2</a:t>
            </a:r>
            <a:r>
              <a:rPr lang="en-US" altLang="en-US" sz="2000" baseline="30000" dirty="0">
                <a:ea typeface="Verdana" panose="020B0604030504040204" pitchFamily="34" charset="0"/>
              </a:rPr>
              <a:t>3</a:t>
            </a:r>
            <a:r>
              <a:rPr lang="en-US" sz="2000" dirty="0">
                <a:ea typeface="Verdana" panose="020B0604030504040204" pitchFamily="34" charset="0"/>
              </a:rPr>
              <a:t>	and 2</a:t>
            </a:r>
            <a:r>
              <a:rPr lang="en-US" altLang="en-US" sz="2000" baseline="30000" dirty="0">
                <a:ea typeface="Verdana" panose="020B0604030504040204" pitchFamily="34" charset="0"/>
              </a:rPr>
              <a:t>k</a:t>
            </a:r>
            <a:r>
              <a:rPr lang="en-US" sz="2000" dirty="0">
                <a:ea typeface="Verdana" panose="020B0604030504040204" pitchFamily="34" charset="0"/>
              </a:rPr>
              <a:t> designs</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129</a:t>
            </a:fld>
            <a:endParaRPr lang="en-US" altLang="ko-KR"/>
          </a:p>
        </p:txBody>
      </p:sp>
      <p:sp>
        <p:nvSpPr>
          <p:cNvPr id="7" name="object 3"/>
          <p:cNvSpPr txBox="1">
            <a:spLocks/>
          </p:cNvSpPr>
          <p:nvPr/>
        </p:nvSpPr>
        <p:spPr bwMode="auto">
          <a:xfrm>
            <a:off x="703288" y="621677"/>
            <a:ext cx="11161240" cy="475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3850" rIns="0" bIns="0" numCol="1" rtlCol="0" anchor="t"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355600" marR="5080" indent="-342900" algn="just" latinLnBrk="0">
              <a:lnSpc>
                <a:spcPct val="200000"/>
              </a:lnSpc>
              <a:spcBef>
                <a:spcPts val="5"/>
              </a:spcBef>
              <a:buFont typeface="Arial" panose="020B0604020202020204" pitchFamily="34" charset="0"/>
              <a:buChar char="•"/>
              <a:tabLst>
                <a:tab pos="1481455" algn="l"/>
              </a:tabLst>
            </a:pPr>
            <a:r>
              <a:rPr lang="en-US" sz="2400" b="0" spc="-10" dirty="0">
                <a:solidFill>
                  <a:schemeClr val="tx1"/>
                </a:solidFill>
              </a:rPr>
              <a:t>It is widely accepted that the most commonly used  experimental designs in manufacturing companies  are </a:t>
            </a:r>
            <a:r>
              <a:rPr lang="en-US" sz="2400" spc="-10" dirty="0">
                <a:solidFill>
                  <a:srgbClr val="00B050"/>
                </a:solidFill>
              </a:rPr>
              <a:t>full and fractional factorial designs at 2-levels and  3-levels</a:t>
            </a:r>
            <a:r>
              <a:rPr lang="en-US" sz="2400" b="0" spc="-10" dirty="0">
                <a:solidFill>
                  <a:schemeClr val="tx1"/>
                </a:solidFill>
              </a:rPr>
              <a:t>.</a:t>
            </a:r>
          </a:p>
          <a:p>
            <a:pPr marL="355600" marR="5080" indent="-342900" algn="just" latinLnBrk="0">
              <a:lnSpc>
                <a:spcPct val="200000"/>
              </a:lnSpc>
              <a:spcBef>
                <a:spcPts val="5"/>
              </a:spcBef>
              <a:buFont typeface="Arial" panose="020B0604020202020204" pitchFamily="34" charset="0"/>
              <a:buChar char="•"/>
              <a:tabLst>
                <a:tab pos="1481455" algn="l"/>
              </a:tabLst>
            </a:pPr>
            <a:endParaRPr lang="en-US" sz="2400" b="0" spc="-10" dirty="0">
              <a:solidFill>
                <a:schemeClr val="tx1"/>
              </a:solidFill>
            </a:endParaRPr>
          </a:p>
          <a:p>
            <a:pPr marL="355600" marR="5080" indent="-342900" algn="just" latinLnBrk="0">
              <a:lnSpc>
                <a:spcPct val="200000"/>
              </a:lnSpc>
              <a:spcBef>
                <a:spcPts val="5"/>
              </a:spcBef>
              <a:buFont typeface="Arial" panose="020B0604020202020204" pitchFamily="34" charset="0"/>
              <a:buChar char="•"/>
              <a:tabLst>
                <a:tab pos="1481455" algn="l"/>
              </a:tabLst>
            </a:pPr>
            <a:r>
              <a:rPr lang="en-US" sz="2400" b="0" spc="-10" dirty="0">
                <a:solidFill>
                  <a:schemeClr val="tx1"/>
                </a:solidFill>
              </a:rPr>
              <a:t>Factorial designs would enable an experimenter to  study the </a:t>
            </a:r>
            <a:r>
              <a:rPr lang="en-US" sz="2400" spc="-10" dirty="0">
                <a:solidFill>
                  <a:srgbClr val="00B050"/>
                </a:solidFill>
              </a:rPr>
              <a:t>joint effect of the factors</a:t>
            </a:r>
            <a:r>
              <a:rPr lang="en-US" sz="2400" b="0" spc="-10" dirty="0">
                <a:solidFill>
                  <a:schemeClr val="tx1"/>
                </a:solidFill>
              </a:rPr>
              <a:t> (or process/design  parameters) on a response.</a:t>
            </a:r>
          </a:p>
        </p:txBody>
      </p:sp>
    </p:spTree>
    <p:extLst>
      <p:ext uri="{BB962C8B-B14F-4D97-AF65-F5344CB8AC3E}">
        <p14:creationId xmlns:p14="http://schemas.microsoft.com/office/powerpoint/2010/main" val="335432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Need for DOE methodology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1907" dirty="0">
                <a:latin typeface="Arial" panose="020B0604020202020204" pitchFamily="34" charset="0"/>
                <a:cs typeface="Arial" panose="020B0604020202020204" pitchFamily="34" charset="0"/>
              </a:rPr>
              <a:t>Designing a Web Page</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a:t>
            </a:fld>
            <a:endParaRPr lang="en-US" altLang="ko-KR"/>
          </a:p>
        </p:txBody>
      </p:sp>
      <p:pic>
        <p:nvPicPr>
          <p:cNvPr id="5" name="Picture 4"/>
          <p:cNvPicPr>
            <a:picLocks noChangeAspect="1"/>
          </p:cNvPicPr>
          <p:nvPr/>
        </p:nvPicPr>
        <p:blipFill>
          <a:blip r:embed="rId2"/>
          <a:stretch>
            <a:fillRect/>
          </a:stretch>
        </p:blipFill>
        <p:spPr>
          <a:xfrm>
            <a:off x="335360" y="1556791"/>
            <a:ext cx="11665296" cy="4960047"/>
          </a:xfrm>
          <a:prstGeom prst="rect">
            <a:avLst/>
          </a:prstGeom>
        </p:spPr>
      </p:pic>
    </p:spTree>
    <p:extLst>
      <p:ext uri="{BB962C8B-B14F-4D97-AF65-F5344CB8AC3E}">
        <p14:creationId xmlns:p14="http://schemas.microsoft.com/office/powerpoint/2010/main" val="1885077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Introduction of full factorial design, Basic concepts of 2</a:t>
            </a:r>
            <a:r>
              <a:rPr lang="en-US" sz="2000" baseline="30000" dirty="0">
                <a:ea typeface="Verdana" panose="020B0604030504040204" pitchFamily="34" charset="0"/>
              </a:rPr>
              <a:t>2</a:t>
            </a:r>
            <a:r>
              <a:rPr lang="en-US" sz="2000" dirty="0">
                <a:ea typeface="Verdana" panose="020B0604030504040204" pitchFamily="34" charset="0"/>
              </a:rPr>
              <a:t>, 2</a:t>
            </a:r>
            <a:r>
              <a:rPr lang="en-US" altLang="en-US" sz="2000" baseline="30000" dirty="0">
                <a:ea typeface="Verdana" panose="020B0604030504040204" pitchFamily="34" charset="0"/>
              </a:rPr>
              <a:t>3</a:t>
            </a:r>
            <a:r>
              <a:rPr lang="en-US" sz="2000" dirty="0">
                <a:ea typeface="Verdana" panose="020B0604030504040204" pitchFamily="34" charset="0"/>
              </a:rPr>
              <a:t>	and 2</a:t>
            </a:r>
            <a:r>
              <a:rPr lang="en-US" altLang="en-US" sz="2000" baseline="30000" dirty="0">
                <a:ea typeface="Verdana" panose="020B0604030504040204" pitchFamily="34" charset="0"/>
              </a:rPr>
              <a:t>k</a:t>
            </a:r>
            <a:r>
              <a:rPr lang="en-US" sz="2000" dirty="0">
                <a:ea typeface="Verdana" panose="020B0604030504040204" pitchFamily="34" charset="0"/>
              </a:rPr>
              <a:t> designs</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130</a:t>
            </a:fld>
            <a:endParaRPr lang="en-US" altLang="ko-KR"/>
          </a:p>
        </p:txBody>
      </p:sp>
      <p:sp>
        <p:nvSpPr>
          <p:cNvPr id="7" name="object 3"/>
          <p:cNvSpPr txBox="1">
            <a:spLocks/>
          </p:cNvSpPr>
          <p:nvPr/>
        </p:nvSpPr>
        <p:spPr bwMode="auto">
          <a:xfrm>
            <a:off x="703288" y="621677"/>
            <a:ext cx="11161240" cy="53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3850" rIns="0" bIns="0" numCol="1" rtlCol="0" anchor="t" anchorCtr="0" compatLnSpc="1">
            <a:prstTxWarp prst="textNoShape">
              <a:avLst/>
            </a:prstTxWarp>
            <a:spAutoFit/>
          </a:bodyPr>
          <a:lstStyle>
            <a:lvl1pPr algn="l" rtl="0" eaLnBrk="0" fontAlgn="base" latinLnBrk="1" hangingPunct="0">
              <a:spcBef>
                <a:spcPct val="0"/>
              </a:spcBef>
              <a:spcAft>
                <a:spcPct val="0"/>
              </a:spcAft>
              <a:defRPr kumimoji="1" lang="ko-KR" altLang="en-US" sz="3200" b="1" kern="1200" dirty="0" smtClean="0">
                <a:solidFill>
                  <a:schemeClr val="bg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a:lstStyle>
          <a:p>
            <a:pPr marL="355600" marR="5080" indent="-342900" algn="just" latinLnBrk="0">
              <a:lnSpc>
                <a:spcPct val="200000"/>
              </a:lnSpc>
              <a:spcBef>
                <a:spcPts val="5"/>
              </a:spcBef>
              <a:buFont typeface="Arial" panose="020B0604020202020204" pitchFamily="34" charset="0"/>
              <a:buChar char="•"/>
              <a:tabLst>
                <a:tab pos="1481455" algn="l"/>
              </a:tabLst>
            </a:pPr>
            <a:r>
              <a:rPr lang="en-US" sz="2400" b="0" spc="-10" dirty="0">
                <a:solidFill>
                  <a:schemeClr val="tx1"/>
                </a:solidFill>
              </a:rPr>
              <a:t>A </a:t>
            </a:r>
            <a:r>
              <a:rPr lang="en-US" sz="2400" spc="-10" dirty="0">
                <a:solidFill>
                  <a:srgbClr val="00B050"/>
                </a:solidFill>
              </a:rPr>
              <a:t>full factorial design </a:t>
            </a:r>
            <a:r>
              <a:rPr lang="en-US" sz="2400" b="0" spc="-10" dirty="0">
                <a:solidFill>
                  <a:schemeClr val="tx1"/>
                </a:solidFill>
              </a:rPr>
              <a:t>consists of all possible factor combinations in a test, and, most importantly, </a:t>
            </a:r>
            <a:r>
              <a:rPr lang="en-US" sz="2400" b="0" spc="-10" dirty="0">
                <a:solidFill>
                  <a:schemeClr val="tx1"/>
                </a:solidFill>
                <a:highlight>
                  <a:srgbClr val="FFFF00"/>
                </a:highlight>
              </a:rPr>
              <a:t>varies the factors simultaneously </a:t>
            </a:r>
            <a:r>
              <a:rPr lang="en-US" sz="2400" b="0" spc="-10" dirty="0">
                <a:solidFill>
                  <a:srgbClr val="FF0000"/>
                </a:solidFill>
              </a:rPr>
              <a:t>rather than one factor at a time</a:t>
            </a:r>
            <a:r>
              <a:rPr lang="en-US" sz="2400" b="0" spc="-10" dirty="0">
                <a:solidFill>
                  <a:schemeClr val="tx1"/>
                </a:solidFill>
              </a:rPr>
              <a:t>. </a:t>
            </a:r>
          </a:p>
          <a:p>
            <a:pPr marL="355600" marR="5080" indent="-342900" algn="just" latinLnBrk="0">
              <a:lnSpc>
                <a:spcPct val="200000"/>
              </a:lnSpc>
              <a:spcBef>
                <a:spcPts val="5"/>
              </a:spcBef>
              <a:buFont typeface="Arial" panose="020B0604020202020204" pitchFamily="34" charset="0"/>
              <a:buChar char="•"/>
              <a:tabLst>
                <a:tab pos="1481455" algn="l"/>
              </a:tabLst>
            </a:pPr>
            <a:r>
              <a:rPr lang="en-US" sz="2400" b="0" spc="-10" dirty="0">
                <a:solidFill>
                  <a:schemeClr val="tx1"/>
                </a:solidFill>
              </a:rPr>
              <a:t>Using this approach, the tester can examine both </a:t>
            </a:r>
            <a:r>
              <a:rPr lang="en-US" sz="2400" b="0" spc="-10" dirty="0">
                <a:solidFill>
                  <a:schemeClr val="tx1"/>
                </a:solidFill>
                <a:highlight>
                  <a:srgbClr val="FFFF00"/>
                </a:highlight>
              </a:rPr>
              <a:t>main effects </a:t>
            </a:r>
            <a:r>
              <a:rPr lang="en-US" sz="2400" b="0" spc="-10" dirty="0">
                <a:solidFill>
                  <a:schemeClr val="tx1"/>
                </a:solidFill>
              </a:rPr>
              <a:t>(effect of the independent variables on the dependent variable) and </a:t>
            </a:r>
            <a:r>
              <a:rPr lang="en-US" sz="2400" b="0" spc="-10" dirty="0">
                <a:solidFill>
                  <a:schemeClr val="tx1"/>
                </a:solidFill>
                <a:highlight>
                  <a:srgbClr val="FFFF00"/>
                </a:highlight>
              </a:rPr>
              <a:t>interactions</a:t>
            </a:r>
            <a:r>
              <a:rPr lang="en-US" sz="2400" b="0" spc="-10" dirty="0">
                <a:solidFill>
                  <a:schemeClr val="tx1"/>
                </a:solidFill>
              </a:rPr>
              <a:t> (effect of the interaction between independent variables on the dependent variable) associated with both categorical and continuous factors.</a:t>
            </a:r>
          </a:p>
        </p:txBody>
      </p:sp>
    </p:spTree>
    <p:extLst>
      <p:ext uri="{BB962C8B-B14F-4D97-AF65-F5344CB8AC3E}">
        <p14:creationId xmlns:p14="http://schemas.microsoft.com/office/powerpoint/2010/main" val="19676982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Introduction of full factorial design, Basic concepts of 2</a:t>
            </a:r>
            <a:r>
              <a:rPr lang="en-US" sz="2000" baseline="30000" dirty="0">
                <a:ea typeface="Verdana" panose="020B0604030504040204" pitchFamily="34" charset="0"/>
              </a:rPr>
              <a:t>2</a:t>
            </a:r>
            <a:r>
              <a:rPr lang="en-US" sz="2000" dirty="0">
                <a:ea typeface="Verdana" panose="020B0604030504040204" pitchFamily="34" charset="0"/>
              </a:rPr>
              <a:t>, 2</a:t>
            </a:r>
            <a:r>
              <a:rPr lang="en-US" altLang="en-US" sz="2000" baseline="30000" dirty="0">
                <a:ea typeface="Verdana" panose="020B0604030504040204" pitchFamily="34" charset="0"/>
              </a:rPr>
              <a:t>3</a:t>
            </a:r>
            <a:r>
              <a:rPr lang="en-US" sz="2000" dirty="0">
                <a:ea typeface="Verdana" panose="020B0604030504040204" pitchFamily="34" charset="0"/>
              </a:rPr>
              <a:t>	and 2</a:t>
            </a:r>
            <a:r>
              <a:rPr lang="en-US" altLang="en-US" sz="2000" baseline="30000" dirty="0">
                <a:ea typeface="Verdana" panose="020B0604030504040204" pitchFamily="34" charset="0"/>
              </a:rPr>
              <a:t>k</a:t>
            </a:r>
            <a:r>
              <a:rPr lang="en-US" sz="2000" dirty="0">
                <a:ea typeface="Verdana" panose="020B0604030504040204" pitchFamily="34" charset="0"/>
              </a:rPr>
              <a:t> designs</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131</a:t>
            </a:fld>
            <a:endParaRPr lang="en-US" altLang="ko-KR"/>
          </a:p>
        </p:txBody>
      </p:sp>
      <p:pic>
        <p:nvPicPr>
          <p:cNvPr id="3" name="Picture 2"/>
          <p:cNvPicPr>
            <a:picLocks noChangeAspect="1"/>
          </p:cNvPicPr>
          <p:nvPr/>
        </p:nvPicPr>
        <p:blipFill rotWithShape="1">
          <a:blip r:embed="rId2"/>
          <a:srcRect l="5906" t="25025" r="60956" b="3751"/>
          <a:stretch/>
        </p:blipFill>
        <p:spPr>
          <a:xfrm>
            <a:off x="1541225" y="620688"/>
            <a:ext cx="9181020" cy="6054358"/>
          </a:xfrm>
          <a:prstGeom prst="rect">
            <a:avLst/>
          </a:prstGeom>
        </p:spPr>
      </p:pic>
    </p:spTree>
    <p:extLst>
      <p:ext uri="{BB962C8B-B14F-4D97-AF65-F5344CB8AC3E}">
        <p14:creationId xmlns:p14="http://schemas.microsoft.com/office/powerpoint/2010/main" val="11972411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Introduction of full factorial design, Basic concepts of 2</a:t>
            </a:r>
            <a:r>
              <a:rPr lang="en-US" sz="2000" baseline="30000" dirty="0">
                <a:ea typeface="Verdana" panose="020B0604030504040204" pitchFamily="34" charset="0"/>
              </a:rPr>
              <a:t>2</a:t>
            </a:r>
            <a:r>
              <a:rPr lang="en-US" sz="2000" dirty="0">
                <a:ea typeface="Verdana" panose="020B0604030504040204" pitchFamily="34" charset="0"/>
              </a:rPr>
              <a:t>, 2</a:t>
            </a:r>
            <a:r>
              <a:rPr lang="en-US" altLang="en-US" sz="2000" baseline="30000" dirty="0">
                <a:ea typeface="Verdana" panose="020B0604030504040204" pitchFamily="34" charset="0"/>
              </a:rPr>
              <a:t>3</a:t>
            </a:r>
            <a:r>
              <a:rPr lang="en-US" sz="2000" dirty="0">
                <a:ea typeface="Verdana" panose="020B0604030504040204" pitchFamily="34" charset="0"/>
              </a:rPr>
              <a:t>	and 2</a:t>
            </a:r>
            <a:r>
              <a:rPr lang="en-US" altLang="en-US" sz="2000" baseline="30000" dirty="0">
                <a:ea typeface="Verdana" panose="020B0604030504040204" pitchFamily="34" charset="0"/>
              </a:rPr>
              <a:t>k</a:t>
            </a:r>
            <a:r>
              <a:rPr lang="en-US" sz="2000" dirty="0">
                <a:ea typeface="Verdana" panose="020B0604030504040204" pitchFamily="34" charset="0"/>
              </a:rPr>
              <a:t> designs</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132</a:t>
            </a:fld>
            <a:endParaRPr lang="en-US" altLang="ko-KR"/>
          </a:p>
        </p:txBody>
      </p:sp>
      <p:pic>
        <p:nvPicPr>
          <p:cNvPr id="5" name="Picture 4"/>
          <p:cNvPicPr>
            <a:picLocks noChangeAspect="1"/>
          </p:cNvPicPr>
          <p:nvPr/>
        </p:nvPicPr>
        <p:blipFill>
          <a:blip r:embed="rId2"/>
          <a:stretch>
            <a:fillRect/>
          </a:stretch>
        </p:blipFill>
        <p:spPr>
          <a:xfrm>
            <a:off x="2351584" y="1592796"/>
            <a:ext cx="5619750" cy="4457700"/>
          </a:xfrm>
          <a:prstGeom prst="rect">
            <a:avLst/>
          </a:prstGeom>
        </p:spPr>
      </p:pic>
    </p:spTree>
    <p:extLst>
      <p:ext uri="{BB962C8B-B14F-4D97-AF65-F5344CB8AC3E}">
        <p14:creationId xmlns:p14="http://schemas.microsoft.com/office/powerpoint/2010/main" val="13327185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Introduction of full factorial design, Basic concepts of 2</a:t>
            </a:r>
            <a:r>
              <a:rPr lang="en-US" sz="2000" baseline="30000" dirty="0">
                <a:ea typeface="Verdana" panose="020B0604030504040204" pitchFamily="34" charset="0"/>
              </a:rPr>
              <a:t>2</a:t>
            </a:r>
            <a:r>
              <a:rPr lang="en-US" sz="2000" dirty="0">
                <a:ea typeface="Verdana" panose="020B0604030504040204" pitchFamily="34" charset="0"/>
              </a:rPr>
              <a:t>, 2</a:t>
            </a:r>
            <a:r>
              <a:rPr lang="en-US" altLang="en-US" sz="2000" baseline="30000" dirty="0">
                <a:ea typeface="Verdana" panose="020B0604030504040204" pitchFamily="34" charset="0"/>
              </a:rPr>
              <a:t>3</a:t>
            </a:r>
            <a:r>
              <a:rPr lang="en-US" sz="2000" dirty="0">
                <a:ea typeface="Verdana" panose="020B0604030504040204" pitchFamily="34" charset="0"/>
              </a:rPr>
              <a:t>	and 2</a:t>
            </a:r>
            <a:r>
              <a:rPr lang="en-US" altLang="en-US" sz="2000" baseline="30000" dirty="0">
                <a:ea typeface="Verdana" panose="020B0604030504040204" pitchFamily="34" charset="0"/>
              </a:rPr>
              <a:t>k</a:t>
            </a:r>
            <a:r>
              <a:rPr lang="en-US" sz="2000" dirty="0">
                <a:ea typeface="Verdana" panose="020B0604030504040204" pitchFamily="34" charset="0"/>
              </a:rPr>
              <a:t> designs</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133</a:t>
            </a:fld>
            <a:endParaRPr lang="en-US" altLang="ko-KR"/>
          </a:p>
        </p:txBody>
      </p:sp>
      <p:pic>
        <p:nvPicPr>
          <p:cNvPr id="5" name="Picture 4"/>
          <p:cNvPicPr>
            <a:picLocks noChangeAspect="1"/>
          </p:cNvPicPr>
          <p:nvPr/>
        </p:nvPicPr>
        <p:blipFill rotWithShape="1">
          <a:blip r:embed="rId2"/>
          <a:srcRect l="6885" t="24975" r="64470" b="3802"/>
          <a:stretch/>
        </p:blipFill>
        <p:spPr>
          <a:xfrm>
            <a:off x="371364" y="800708"/>
            <a:ext cx="7525863" cy="5741380"/>
          </a:xfrm>
          <a:prstGeom prst="rect">
            <a:avLst/>
          </a:prstGeom>
        </p:spPr>
      </p:pic>
      <p:sp>
        <p:nvSpPr>
          <p:cNvPr id="6" name="TextBox 5"/>
          <p:cNvSpPr txBox="1"/>
          <p:nvPr/>
        </p:nvSpPr>
        <p:spPr>
          <a:xfrm>
            <a:off x="5375920" y="1916832"/>
            <a:ext cx="6192688" cy="3170099"/>
          </a:xfrm>
          <a:prstGeom prst="rect">
            <a:avLst/>
          </a:prstGeom>
          <a:noFill/>
        </p:spPr>
        <p:txBody>
          <a:bodyPr wrap="square" rtlCol="0">
            <a:spAutoFit/>
          </a:bodyPr>
          <a:lstStyle/>
          <a:p>
            <a:r>
              <a:rPr lang="en-IN" sz="2000" b="1" dirty="0">
                <a:solidFill>
                  <a:srgbClr val="00B0F0"/>
                </a:solidFill>
                <a:latin typeface="Arial" panose="020B0604020202020204" pitchFamily="34" charset="0"/>
                <a:cs typeface="Arial" panose="020B0604020202020204" pitchFamily="34" charset="0"/>
              </a:rPr>
              <a:t>All the experimental design should be balanced and orthogonal.</a:t>
            </a:r>
          </a:p>
          <a:p>
            <a:endParaRPr lang="en-IN" sz="2000" dirty="0">
              <a:solidFill>
                <a:schemeClr val="tx1"/>
              </a:solidFill>
              <a:latin typeface="Arial" panose="020B0604020202020204" pitchFamily="34" charset="0"/>
              <a:cs typeface="Arial" panose="020B0604020202020204" pitchFamily="34" charset="0"/>
            </a:endParaRPr>
          </a:p>
          <a:p>
            <a:r>
              <a:rPr lang="en-IN" sz="2000" dirty="0">
                <a:solidFill>
                  <a:schemeClr val="tx1"/>
                </a:solidFill>
                <a:latin typeface="Arial" panose="020B0604020202020204" pitchFamily="34" charset="0"/>
                <a:cs typeface="Arial" panose="020B0604020202020204" pitchFamily="34" charset="0"/>
              </a:rPr>
              <a:t>Balanced: in terms of factors</a:t>
            </a:r>
          </a:p>
          <a:p>
            <a:r>
              <a:rPr lang="en-IN" sz="2000" dirty="0">
                <a:solidFill>
                  <a:schemeClr val="tx1"/>
                </a:solidFill>
                <a:latin typeface="Arial" panose="020B0604020202020204" pitchFamily="34" charset="0"/>
                <a:cs typeface="Arial" panose="020B0604020202020204" pitchFamily="34" charset="0"/>
              </a:rPr>
              <a:t>Orthogonal: in terms of interactions.</a:t>
            </a:r>
          </a:p>
          <a:p>
            <a:endParaRPr lang="en-IN" sz="2000" dirty="0">
              <a:solidFill>
                <a:schemeClr val="tx1"/>
              </a:solidFill>
              <a:latin typeface="Arial" panose="020B0604020202020204" pitchFamily="34" charset="0"/>
              <a:cs typeface="Arial" panose="020B0604020202020204" pitchFamily="34" charset="0"/>
            </a:endParaRPr>
          </a:p>
          <a:p>
            <a:r>
              <a:rPr lang="en-IN" sz="2000" dirty="0">
                <a:solidFill>
                  <a:schemeClr val="tx1"/>
                </a:solidFill>
                <a:latin typeface="Arial" panose="020B0604020202020204" pitchFamily="34" charset="0"/>
                <a:cs typeface="Arial" panose="020B0604020202020204" pitchFamily="34" charset="0"/>
              </a:rPr>
              <a:t>Factorial Design always balanced and orthogonal.</a:t>
            </a:r>
          </a:p>
          <a:p>
            <a:endParaRPr lang="en-IN" sz="2000" dirty="0">
              <a:solidFill>
                <a:schemeClr val="tx1"/>
              </a:solidFill>
              <a:latin typeface="Arial" panose="020B0604020202020204" pitchFamily="34" charset="0"/>
              <a:cs typeface="Arial" panose="020B0604020202020204" pitchFamily="34" charset="0"/>
            </a:endParaRPr>
          </a:p>
          <a:p>
            <a:r>
              <a:rPr lang="en-IN" sz="2000" dirty="0">
                <a:solidFill>
                  <a:schemeClr val="tx1"/>
                </a:solidFill>
                <a:latin typeface="Arial" panose="020B0604020202020204" pitchFamily="34" charset="0"/>
                <a:cs typeface="Arial" panose="020B0604020202020204" pitchFamily="34" charset="0"/>
              </a:rPr>
              <a:t>Also, it should be Unbiased.</a:t>
            </a:r>
          </a:p>
          <a:p>
            <a:endParaRPr lang="en-IN"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68092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Introduction of full factorial design, Basic concepts of 2</a:t>
            </a:r>
            <a:r>
              <a:rPr lang="en-US" sz="2000" baseline="30000" dirty="0">
                <a:ea typeface="Verdana" panose="020B0604030504040204" pitchFamily="34" charset="0"/>
              </a:rPr>
              <a:t>2</a:t>
            </a:r>
            <a:r>
              <a:rPr lang="en-US" sz="2000" dirty="0">
                <a:ea typeface="Verdana" panose="020B0604030504040204" pitchFamily="34" charset="0"/>
              </a:rPr>
              <a:t>, 2</a:t>
            </a:r>
            <a:r>
              <a:rPr lang="en-US" altLang="en-US" sz="2000" baseline="30000" dirty="0">
                <a:ea typeface="Verdana" panose="020B0604030504040204" pitchFamily="34" charset="0"/>
              </a:rPr>
              <a:t>3</a:t>
            </a:r>
            <a:r>
              <a:rPr lang="en-US" sz="2000" dirty="0">
                <a:ea typeface="Verdana" panose="020B0604030504040204" pitchFamily="34" charset="0"/>
              </a:rPr>
              <a:t>	and 2</a:t>
            </a:r>
            <a:r>
              <a:rPr lang="en-US" altLang="en-US" sz="2000" baseline="30000" dirty="0">
                <a:ea typeface="Verdana" panose="020B0604030504040204" pitchFamily="34" charset="0"/>
              </a:rPr>
              <a:t>k</a:t>
            </a:r>
            <a:r>
              <a:rPr lang="en-US" sz="2000" dirty="0">
                <a:ea typeface="Verdana" panose="020B0604030504040204" pitchFamily="34" charset="0"/>
              </a:rPr>
              <a:t> designs</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134</a:t>
            </a:fld>
            <a:endParaRPr lang="en-US" altLang="ko-KR"/>
          </a:p>
        </p:txBody>
      </p:sp>
      <p:pic>
        <p:nvPicPr>
          <p:cNvPr id="3" name="Picture 2"/>
          <p:cNvPicPr>
            <a:picLocks noChangeAspect="1"/>
          </p:cNvPicPr>
          <p:nvPr/>
        </p:nvPicPr>
        <p:blipFill>
          <a:blip r:embed="rId2"/>
          <a:stretch>
            <a:fillRect/>
          </a:stretch>
        </p:blipFill>
        <p:spPr>
          <a:xfrm>
            <a:off x="814143" y="1047738"/>
            <a:ext cx="10620375" cy="2533650"/>
          </a:xfrm>
          <a:prstGeom prst="rect">
            <a:avLst/>
          </a:prstGeom>
        </p:spPr>
      </p:pic>
    </p:spTree>
    <p:extLst>
      <p:ext uri="{BB962C8B-B14F-4D97-AF65-F5344CB8AC3E}">
        <p14:creationId xmlns:p14="http://schemas.microsoft.com/office/powerpoint/2010/main" val="15559981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Introduction of full factorial design, Basic concepts of 2</a:t>
            </a:r>
            <a:r>
              <a:rPr lang="en-US" sz="2000" baseline="30000" dirty="0">
                <a:ea typeface="Verdana" panose="020B0604030504040204" pitchFamily="34" charset="0"/>
              </a:rPr>
              <a:t>2</a:t>
            </a:r>
            <a:r>
              <a:rPr lang="en-US" sz="2000" dirty="0">
                <a:ea typeface="Verdana" panose="020B0604030504040204" pitchFamily="34" charset="0"/>
              </a:rPr>
              <a:t>, 2</a:t>
            </a:r>
            <a:r>
              <a:rPr lang="en-US" altLang="en-US" sz="2000" baseline="30000" dirty="0">
                <a:ea typeface="Verdana" panose="020B0604030504040204" pitchFamily="34" charset="0"/>
              </a:rPr>
              <a:t>3</a:t>
            </a:r>
            <a:r>
              <a:rPr lang="en-US" sz="2000" dirty="0">
                <a:ea typeface="Verdana" panose="020B0604030504040204" pitchFamily="34" charset="0"/>
              </a:rPr>
              <a:t>	and 2</a:t>
            </a:r>
            <a:r>
              <a:rPr lang="en-US" altLang="en-US" sz="2000" baseline="30000" dirty="0">
                <a:ea typeface="Verdana" panose="020B0604030504040204" pitchFamily="34" charset="0"/>
              </a:rPr>
              <a:t>k</a:t>
            </a:r>
            <a:r>
              <a:rPr lang="en-US" sz="2000" dirty="0">
                <a:ea typeface="Verdana" panose="020B0604030504040204" pitchFamily="34" charset="0"/>
              </a:rPr>
              <a:t> designs</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135</a:t>
            </a:fld>
            <a:endParaRPr lang="en-US" altLang="ko-KR"/>
          </a:p>
        </p:txBody>
      </p:sp>
      <p:pic>
        <p:nvPicPr>
          <p:cNvPr id="5" name="Picture 4"/>
          <p:cNvPicPr>
            <a:picLocks noChangeAspect="1"/>
          </p:cNvPicPr>
          <p:nvPr/>
        </p:nvPicPr>
        <p:blipFill rotWithShape="1">
          <a:blip r:embed="rId2"/>
          <a:srcRect l="6294" t="24976" r="60337" b="3801"/>
          <a:stretch/>
        </p:blipFill>
        <p:spPr>
          <a:xfrm>
            <a:off x="227348" y="783303"/>
            <a:ext cx="8784976" cy="5752993"/>
          </a:xfrm>
          <a:prstGeom prst="rect">
            <a:avLst/>
          </a:prstGeom>
        </p:spPr>
      </p:pic>
    </p:spTree>
    <p:extLst>
      <p:ext uri="{BB962C8B-B14F-4D97-AF65-F5344CB8AC3E}">
        <p14:creationId xmlns:p14="http://schemas.microsoft.com/office/powerpoint/2010/main" val="28277120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Introduction of full factorial design, Basic concepts of 2</a:t>
            </a:r>
            <a:r>
              <a:rPr lang="en-US" sz="2000" baseline="30000" dirty="0">
                <a:ea typeface="Verdana" panose="020B0604030504040204" pitchFamily="34" charset="0"/>
              </a:rPr>
              <a:t>2</a:t>
            </a:r>
            <a:r>
              <a:rPr lang="en-US" sz="2000" dirty="0">
                <a:ea typeface="Verdana" panose="020B0604030504040204" pitchFamily="34" charset="0"/>
              </a:rPr>
              <a:t>, 2</a:t>
            </a:r>
            <a:r>
              <a:rPr lang="en-US" altLang="en-US" sz="2000" baseline="30000" dirty="0">
                <a:ea typeface="Verdana" panose="020B0604030504040204" pitchFamily="34" charset="0"/>
              </a:rPr>
              <a:t>3</a:t>
            </a:r>
            <a:r>
              <a:rPr lang="en-US" sz="2000" dirty="0">
                <a:ea typeface="Verdana" panose="020B0604030504040204" pitchFamily="34" charset="0"/>
              </a:rPr>
              <a:t>	and 2</a:t>
            </a:r>
            <a:r>
              <a:rPr lang="en-US" altLang="en-US" sz="2000" baseline="30000" dirty="0">
                <a:ea typeface="Verdana" panose="020B0604030504040204" pitchFamily="34" charset="0"/>
              </a:rPr>
              <a:t>k</a:t>
            </a:r>
            <a:r>
              <a:rPr lang="en-US" sz="2000" dirty="0">
                <a:ea typeface="Verdana" panose="020B0604030504040204" pitchFamily="34" charset="0"/>
              </a:rPr>
              <a:t> designs</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136</a:t>
            </a:fld>
            <a:endParaRPr lang="en-US" altLang="ko-KR"/>
          </a:p>
        </p:txBody>
      </p:sp>
      <p:pic>
        <p:nvPicPr>
          <p:cNvPr id="3" name="Picture 2"/>
          <p:cNvPicPr>
            <a:picLocks noChangeAspect="1"/>
          </p:cNvPicPr>
          <p:nvPr/>
        </p:nvPicPr>
        <p:blipFill rotWithShape="1">
          <a:blip r:embed="rId3"/>
          <a:srcRect l="5906" t="22137" r="60429" b="913"/>
          <a:stretch/>
        </p:blipFill>
        <p:spPr>
          <a:xfrm>
            <a:off x="1993246" y="684238"/>
            <a:ext cx="8262170" cy="5794300"/>
          </a:xfrm>
          <a:prstGeom prst="rect">
            <a:avLst/>
          </a:prstGeom>
        </p:spPr>
      </p:pic>
    </p:spTree>
    <p:extLst>
      <p:ext uri="{BB962C8B-B14F-4D97-AF65-F5344CB8AC3E}">
        <p14:creationId xmlns:p14="http://schemas.microsoft.com/office/powerpoint/2010/main" val="21613594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047" y="146129"/>
            <a:ext cx="10264424" cy="431800"/>
          </a:xfrm>
        </p:spPr>
        <p:txBody>
          <a:bodyPr wrap="square" anchor="ctr">
            <a:normAutofit/>
          </a:bodyPr>
          <a:lstStyle/>
          <a:p>
            <a:pPr>
              <a:lnSpc>
                <a:spcPct val="90000"/>
              </a:lnSpc>
            </a:pPr>
            <a:r>
              <a:rPr lang="en-US" sz="2200" dirty="0"/>
              <a:t>2</a:t>
            </a:r>
            <a:r>
              <a:rPr lang="en-US" sz="2200" baseline="30000" dirty="0"/>
              <a:t>2 </a:t>
            </a:r>
            <a:r>
              <a:rPr lang="en-US" sz="2200" dirty="0"/>
              <a:t>factorial designs</a:t>
            </a:r>
            <a:endParaRPr lang="en-IN" sz="2200" dirty="0"/>
          </a:p>
        </p:txBody>
      </p:sp>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137</a:t>
            </a:fld>
            <a:endParaRPr lang="en-US" altLang="ko-KR"/>
          </a:p>
        </p:txBody>
      </p:sp>
      <p:pic>
        <p:nvPicPr>
          <p:cNvPr id="7" name="Picture 6">
            <a:extLst>
              <a:ext uri="{FF2B5EF4-FFF2-40B4-BE49-F238E27FC236}">
                <a16:creationId xmlns:a16="http://schemas.microsoft.com/office/drawing/2014/main" id="{F3CE4AB2-D57C-D87D-3D98-84D2E6C0FF4E}"/>
              </a:ext>
            </a:extLst>
          </p:cNvPr>
          <p:cNvPicPr>
            <a:picLocks noChangeAspect="1"/>
          </p:cNvPicPr>
          <p:nvPr/>
        </p:nvPicPr>
        <p:blipFill>
          <a:blip r:embed="rId3"/>
          <a:stretch>
            <a:fillRect/>
          </a:stretch>
        </p:blipFill>
        <p:spPr>
          <a:xfrm>
            <a:off x="230887" y="732206"/>
            <a:ext cx="11730225" cy="5393587"/>
          </a:xfrm>
          <a:prstGeom prst="rect">
            <a:avLst/>
          </a:prstGeom>
        </p:spPr>
      </p:pic>
      <p:sp>
        <p:nvSpPr>
          <p:cNvPr id="9" name="TextBox 8">
            <a:extLst>
              <a:ext uri="{FF2B5EF4-FFF2-40B4-BE49-F238E27FC236}">
                <a16:creationId xmlns:a16="http://schemas.microsoft.com/office/drawing/2014/main" id="{7D7DE563-0CF3-7B91-F516-5D2AD3D59068}"/>
              </a:ext>
            </a:extLst>
          </p:cNvPr>
          <p:cNvSpPr txBox="1"/>
          <p:nvPr/>
        </p:nvSpPr>
        <p:spPr>
          <a:xfrm>
            <a:off x="-17886" y="6111691"/>
            <a:ext cx="11978997" cy="307777"/>
          </a:xfrm>
          <a:prstGeom prst="rect">
            <a:avLst/>
          </a:prstGeom>
          <a:noFill/>
        </p:spPr>
        <p:txBody>
          <a:bodyPr wrap="square">
            <a:spAutoFit/>
          </a:bodyPr>
          <a:lstStyle/>
          <a:p>
            <a:r>
              <a:rPr lang="en-US" b="0" i="1" dirty="0">
                <a:solidFill>
                  <a:srgbClr val="575760"/>
                </a:solidFill>
                <a:effectLst/>
                <a:latin typeface="Helvetica" panose="020B0604020202020204" pitchFamily="34" charset="0"/>
              </a:rPr>
              <a:t>F value = variance of the group means (</a:t>
            </a:r>
            <a:r>
              <a:rPr lang="en-US" b="0" i="1" u="none" strike="noStrike" dirty="0">
                <a:solidFill>
                  <a:srgbClr val="005C85"/>
                </a:solidFill>
                <a:effectLst/>
                <a:latin typeface="Helvetica" panose="020B0604020202020204" pitchFamily="34" charset="0"/>
                <a:hlinkClick r:id="rId4"/>
              </a:rPr>
              <a:t>Mean Square Between</a:t>
            </a:r>
            <a:r>
              <a:rPr lang="en-US" b="0" i="1" dirty="0">
                <a:solidFill>
                  <a:srgbClr val="575760"/>
                </a:solidFill>
                <a:effectLst/>
                <a:latin typeface="Helvetica" panose="020B0604020202020204" pitchFamily="34" charset="0"/>
              </a:rPr>
              <a:t>) / mean of the within group variances (</a:t>
            </a:r>
            <a:r>
              <a:rPr lang="en-US" b="0" i="1" u="none" strike="noStrike" dirty="0">
                <a:solidFill>
                  <a:srgbClr val="005C85"/>
                </a:solidFill>
                <a:effectLst/>
                <a:latin typeface="Helvetica" panose="020B0604020202020204" pitchFamily="34" charset="0"/>
                <a:hlinkClick r:id="rId5"/>
              </a:rPr>
              <a:t>Mean Squared Error</a:t>
            </a:r>
            <a:r>
              <a:rPr lang="en-US" b="0" i="1" dirty="0">
                <a:solidFill>
                  <a:srgbClr val="575760"/>
                </a:solidFill>
                <a:effectLst/>
                <a:latin typeface="Helvetica" panose="020B0604020202020204" pitchFamily="34" charset="0"/>
              </a:rPr>
              <a:t>)</a:t>
            </a:r>
            <a:endParaRPr lang="en-IN" dirty="0"/>
          </a:p>
        </p:txBody>
      </p:sp>
    </p:spTree>
    <p:extLst>
      <p:ext uri="{BB962C8B-B14F-4D97-AF65-F5344CB8AC3E}">
        <p14:creationId xmlns:p14="http://schemas.microsoft.com/office/powerpoint/2010/main" val="40826995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Example 2</a:t>
            </a:r>
            <a:r>
              <a:rPr lang="en-US" sz="2000" baseline="30000" dirty="0">
                <a:ea typeface="Verdana" panose="020B0604030504040204" pitchFamily="34" charset="0"/>
              </a:rPr>
              <a:t>2</a:t>
            </a:r>
            <a:r>
              <a:rPr lang="en-US" sz="2000" dirty="0">
                <a:ea typeface="Verdana" panose="020B0604030504040204" pitchFamily="34" charset="0"/>
              </a:rPr>
              <a:t> design</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138</a:t>
            </a:fld>
            <a:endParaRPr lang="en-US" altLang="ko-KR"/>
          </a:p>
        </p:txBody>
      </p:sp>
      <p:pic>
        <p:nvPicPr>
          <p:cNvPr id="5" name="Picture 4"/>
          <p:cNvPicPr>
            <a:picLocks noChangeAspect="1"/>
          </p:cNvPicPr>
          <p:nvPr/>
        </p:nvPicPr>
        <p:blipFill>
          <a:blip r:embed="rId3"/>
          <a:stretch>
            <a:fillRect/>
          </a:stretch>
        </p:blipFill>
        <p:spPr>
          <a:xfrm>
            <a:off x="568142" y="800708"/>
            <a:ext cx="11029950" cy="3857625"/>
          </a:xfrm>
          <a:prstGeom prst="rect">
            <a:avLst/>
          </a:prstGeom>
        </p:spPr>
      </p:pic>
      <p:pic>
        <p:nvPicPr>
          <p:cNvPr id="8" name="Picture 7"/>
          <p:cNvPicPr>
            <a:picLocks noChangeAspect="1"/>
          </p:cNvPicPr>
          <p:nvPr/>
        </p:nvPicPr>
        <p:blipFill rotWithShape="1">
          <a:blip r:embed="rId4"/>
          <a:srcRect r="42370"/>
          <a:stretch/>
        </p:blipFill>
        <p:spPr>
          <a:xfrm>
            <a:off x="554538" y="3150072"/>
            <a:ext cx="3162152" cy="3016522"/>
          </a:xfrm>
          <a:prstGeom prst="rect">
            <a:avLst/>
          </a:prstGeom>
        </p:spPr>
      </p:pic>
      <p:sp>
        <p:nvSpPr>
          <p:cNvPr id="3" name="Oval 2"/>
          <p:cNvSpPr/>
          <p:nvPr/>
        </p:nvSpPr>
        <p:spPr>
          <a:xfrm>
            <a:off x="2747628" y="3150072"/>
            <a:ext cx="1152128" cy="233115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7" name="Oval 6"/>
          <p:cNvSpPr/>
          <p:nvPr/>
        </p:nvSpPr>
        <p:spPr>
          <a:xfrm>
            <a:off x="1412434" y="3081308"/>
            <a:ext cx="1152128" cy="233115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9" name="Oval 8"/>
          <p:cNvSpPr/>
          <p:nvPr/>
        </p:nvSpPr>
        <p:spPr>
          <a:xfrm>
            <a:off x="4871864" y="2960948"/>
            <a:ext cx="1059610" cy="111612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10" name="Oval 9"/>
          <p:cNvSpPr/>
          <p:nvPr/>
        </p:nvSpPr>
        <p:spPr>
          <a:xfrm>
            <a:off x="6188812" y="2960948"/>
            <a:ext cx="1059610" cy="1116124"/>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Tree>
    <p:extLst>
      <p:ext uri="{BB962C8B-B14F-4D97-AF65-F5344CB8AC3E}">
        <p14:creationId xmlns:p14="http://schemas.microsoft.com/office/powerpoint/2010/main" val="22675049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19109" y="1520788"/>
            <a:ext cx="10877550" cy="2695575"/>
          </a:xfrm>
          <a:prstGeom prst="rect">
            <a:avLst/>
          </a:prstGeom>
        </p:spPr>
      </p:pic>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Example 2</a:t>
            </a:r>
            <a:r>
              <a:rPr lang="en-US" sz="2000" baseline="30000" dirty="0">
                <a:ea typeface="Verdana" panose="020B0604030504040204" pitchFamily="34" charset="0"/>
              </a:rPr>
              <a:t>2</a:t>
            </a:r>
            <a:r>
              <a:rPr lang="en-US" sz="2000" dirty="0">
                <a:ea typeface="Verdana" panose="020B0604030504040204" pitchFamily="34" charset="0"/>
              </a:rPr>
              <a:t> design</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139</a:t>
            </a:fld>
            <a:endParaRPr lang="en-US" altLang="ko-KR"/>
          </a:p>
        </p:txBody>
      </p:sp>
      <p:pic>
        <p:nvPicPr>
          <p:cNvPr id="3" name="Picture 2"/>
          <p:cNvPicPr>
            <a:picLocks noChangeAspect="1"/>
          </p:cNvPicPr>
          <p:nvPr/>
        </p:nvPicPr>
        <p:blipFill>
          <a:blip r:embed="rId4"/>
          <a:stretch>
            <a:fillRect/>
          </a:stretch>
        </p:blipFill>
        <p:spPr>
          <a:xfrm>
            <a:off x="628650" y="836712"/>
            <a:ext cx="10934700" cy="800100"/>
          </a:xfrm>
          <a:prstGeom prst="rect">
            <a:avLst/>
          </a:prstGeom>
        </p:spPr>
      </p:pic>
      <p:pic>
        <p:nvPicPr>
          <p:cNvPr id="8" name="Picture 7"/>
          <p:cNvPicPr>
            <a:picLocks noChangeAspect="1"/>
          </p:cNvPicPr>
          <p:nvPr/>
        </p:nvPicPr>
        <p:blipFill rotWithShape="1">
          <a:blip r:embed="rId5"/>
          <a:srcRect r="42370"/>
          <a:stretch/>
        </p:blipFill>
        <p:spPr>
          <a:xfrm>
            <a:off x="346372" y="2600908"/>
            <a:ext cx="3162152" cy="3016522"/>
          </a:xfrm>
          <a:prstGeom prst="rect">
            <a:avLst/>
          </a:prstGeom>
        </p:spPr>
      </p:pic>
      <p:sp>
        <p:nvSpPr>
          <p:cNvPr id="7" name="Oval 6"/>
          <p:cNvSpPr/>
          <p:nvPr/>
        </p:nvSpPr>
        <p:spPr>
          <a:xfrm rot="5400000">
            <a:off x="1833573" y="1731374"/>
            <a:ext cx="1152128" cy="233115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9" name="Oval 8"/>
          <p:cNvSpPr/>
          <p:nvPr/>
        </p:nvSpPr>
        <p:spPr>
          <a:xfrm rot="5400000">
            <a:off x="1833573" y="3330805"/>
            <a:ext cx="1152128" cy="233115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Tree>
    <p:extLst>
      <p:ext uri="{BB962C8B-B14F-4D97-AF65-F5344CB8AC3E}">
        <p14:creationId xmlns:p14="http://schemas.microsoft.com/office/powerpoint/2010/main" val="1085199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Need for DOE methodology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1907" dirty="0">
                <a:latin typeface="Arial" panose="020B0604020202020204" pitchFamily="34" charset="0"/>
                <a:cs typeface="Arial" panose="020B0604020202020204" pitchFamily="34" charset="0"/>
              </a:rPr>
              <a:t>Designing a Web Page</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14</a:t>
            </a:fld>
            <a:endParaRPr lang="en-US" altLang="ko-KR"/>
          </a:p>
        </p:txBody>
      </p:sp>
      <p:pic>
        <p:nvPicPr>
          <p:cNvPr id="6" name="Picture 5">
            <a:extLst>
              <a:ext uri="{FF2B5EF4-FFF2-40B4-BE49-F238E27FC236}">
                <a16:creationId xmlns:a16="http://schemas.microsoft.com/office/drawing/2014/main" id="{9B78F631-222E-B070-AE98-0DAAA52A2B14}"/>
              </a:ext>
            </a:extLst>
          </p:cNvPr>
          <p:cNvPicPr>
            <a:picLocks noChangeAspect="1"/>
          </p:cNvPicPr>
          <p:nvPr/>
        </p:nvPicPr>
        <p:blipFill>
          <a:blip r:embed="rId2"/>
          <a:stretch>
            <a:fillRect/>
          </a:stretch>
        </p:blipFill>
        <p:spPr>
          <a:xfrm>
            <a:off x="2423592" y="1628800"/>
            <a:ext cx="7632914" cy="4354515"/>
          </a:xfrm>
          <a:prstGeom prst="rect">
            <a:avLst/>
          </a:prstGeom>
        </p:spPr>
      </p:pic>
    </p:spTree>
    <p:extLst>
      <p:ext uri="{BB962C8B-B14F-4D97-AF65-F5344CB8AC3E}">
        <p14:creationId xmlns:p14="http://schemas.microsoft.com/office/powerpoint/2010/main" val="31330970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Example 2</a:t>
            </a:r>
            <a:r>
              <a:rPr lang="en-US" sz="2000" baseline="30000" dirty="0">
                <a:ea typeface="Verdana" panose="020B0604030504040204" pitchFamily="34" charset="0"/>
              </a:rPr>
              <a:t>2</a:t>
            </a:r>
            <a:r>
              <a:rPr lang="en-US" sz="2000" dirty="0">
                <a:ea typeface="Verdana" panose="020B0604030504040204" pitchFamily="34" charset="0"/>
              </a:rPr>
              <a:t> design</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140</a:t>
            </a:fld>
            <a:endParaRPr lang="en-US" altLang="ko-KR"/>
          </a:p>
        </p:txBody>
      </p:sp>
      <p:pic>
        <p:nvPicPr>
          <p:cNvPr id="5" name="Picture 4"/>
          <p:cNvPicPr>
            <a:picLocks noChangeAspect="1"/>
          </p:cNvPicPr>
          <p:nvPr/>
        </p:nvPicPr>
        <p:blipFill>
          <a:blip r:embed="rId3"/>
          <a:stretch>
            <a:fillRect/>
          </a:stretch>
        </p:blipFill>
        <p:spPr>
          <a:xfrm>
            <a:off x="590550" y="942962"/>
            <a:ext cx="11010900" cy="2638425"/>
          </a:xfrm>
          <a:prstGeom prst="rect">
            <a:avLst/>
          </a:prstGeom>
        </p:spPr>
      </p:pic>
      <p:pic>
        <p:nvPicPr>
          <p:cNvPr id="6" name="Picture 5"/>
          <p:cNvPicPr>
            <a:picLocks noChangeAspect="1"/>
          </p:cNvPicPr>
          <p:nvPr/>
        </p:nvPicPr>
        <p:blipFill rotWithShape="1">
          <a:blip r:embed="rId4"/>
          <a:srcRect r="42370"/>
          <a:stretch/>
        </p:blipFill>
        <p:spPr>
          <a:xfrm>
            <a:off x="575743" y="2600908"/>
            <a:ext cx="3162152" cy="3016522"/>
          </a:xfrm>
          <a:prstGeom prst="rect">
            <a:avLst/>
          </a:prstGeom>
        </p:spPr>
      </p:pic>
      <p:cxnSp>
        <p:nvCxnSpPr>
          <p:cNvPr id="7" name="Straight Arrow Connector 6"/>
          <p:cNvCxnSpPr/>
          <p:nvPr/>
        </p:nvCxnSpPr>
        <p:spPr bwMode="auto">
          <a:xfrm flipH="1">
            <a:off x="2156819" y="3212976"/>
            <a:ext cx="1080120" cy="991648"/>
          </a:xfrm>
          <a:prstGeom prst="straightConnector1">
            <a:avLst/>
          </a:prstGeom>
          <a:solidFill>
            <a:schemeClr val="bg1"/>
          </a:solidFill>
          <a:ln w="9525" cap="flat" cmpd="sng" algn="ctr">
            <a:solidFill>
              <a:srgbClr val="FF0000"/>
            </a:solidFill>
            <a:prstDash val="solid"/>
            <a:round/>
            <a:headEnd type="none" w="med" len="med"/>
            <a:tailEnd type="triangle"/>
          </a:ln>
          <a:effectLst/>
        </p:spPr>
      </p:cxnSp>
      <p:cxnSp>
        <p:nvCxnSpPr>
          <p:cNvPr id="9" name="Straight Arrow Connector 8"/>
          <p:cNvCxnSpPr/>
          <p:nvPr/>
        </p:nvCxnSpPr>
        <p:spPr bwMode="auto">
          <a:xfrm flipH="1" flipV="1">
            <a:off x="2156819" y="3212976"/>
            <a:ext cx="1080120" cy="1044116"/>
          </a:xfrm>
          <a:prstGeom prst="straightConnector1">
            <a:avLst/>
          </a:prstGeom>
          <a:solidFill>
            <a:schemeClr val="bg1"/>
          </a:solidFill>
          <a:ln w="9525" cap="flat" cmpd="sng" algn="ctr">
            <a:solidFill>
              <a:srgbClr val="00B050"/>
            </a:solidFill>
            <a:prstDash val="solid"/>
            <a:round/>
            <a:headEnd type="none" w="med" len="med"/>
            <a:tailEnd type="triangle"/>
          </a:ln>
          <a:effectLst/>
        </p:spPr>
      </p:cxnSp>
    </p:spTree>
    <p:extLst>
      <p:ext uri="{BB962C8B-B14F-4D97-AF65-F5344CB8AC3E}">
        <p14:creationId xmlns:p14="http://schemas.microsoft.com/office/powerpoint/2010/main" val="19873582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D016-2289-152A-DDAF-369C2CE6BC4E}"/>
              </a:ext>
            </a:extLst>
          </p:cNvPr>
          <p:cNvSpPr>
            <a:spLocks noGrp="1"/>
          </p:cNvSpPr>
          <p:nvPr>
            <p:ph type="title"/>
          </p:nvPr>
        </p:nvSpPr>
        <p:spPr/>
        <p:txBody>
          <a:bodyPr/>
          <a:lstStyle/>
          <a:p>
            <a:r>
              <a:rPr lang="en-US" sz="3200" dirty="0"/>
              <a:t>2</a:t>
            </a:r>
            <a:r>
              <a:rPr lang="en-US" sz="3200" baseline="30000" dirty="0"/>
              <a:t>2 </a:t>
            </a:r>
            <a:r>
              <a:rPr lang="en-US" sz="3200" dirty="0"/>
              <a:t>factorial designs</a:t>
            </a:r>
            <a:endParaRPr lang="en-IN" dirty="0"/>
          </a:p>
        </p:txBody>
      </p:sp>
      <p:sp>
        <p:nvSpPr>
          <p:cNvPr id="4" name="Slide Number Placeholder 3">
            <a:extLst>
              <a:ext uri="{FF2B5EF4-FFF2-40B4-BE49-F238E27FC236}">
                <a16:creationId xmlns:a16="http://schemas.microsoft.com/office/drawing/2014/main" id="{F915036D-F9E7-1A62-194A-2CFB4AB29436}"/>
              </a:ext>
            </a:extLst>
          </p:cNvPr>
          <p:cNvSpPr>
            <a:spLocks noGrp="1"/>
          </p:cNvSpPr>
          <p:nvPr>
            <p:ph type="sldNum" sz="quarter" idx="10"/>
          </p:nvPr>
        </p:nvSpPr>
        <p:spPr/>
        <p:txBody>
          <a:bodyPr/>
          <a:lstStyle/>
          <a:p>
            <a:pPr>
              <a:defRPr/>
            </a:pPr>
            <a:fld id="{DBBF992C-F1AA-4A66-8CC7-87949E2D5226}" type="slidenum">
              <a:rPr lang="en-US" altLang="ko-KR" smtClean="0"/>
              <a:pPr>
                <a:defRPr/>
              </a:pPr>
              <a:t>141</a:t>
            </a:fld>
            <a:endParaRPr lang="en-US" altLang="ko-KR"/>
          </a:p>
        </p:txBody>
      </p:sp>
      <p:pic>
        <p:nvPicPr>
          <p:cNvPr id="5" name="Picture 4">
            <a:extLst>
              <a:ext uri="{FF2B5EF4-FFF2-40B4-BE49-F238E27FC236}">
                <a16:creationId xmlns:a16="http://schemas.microsoft.com/office/drawing/2014/main" id="{F5BFD7D1-A872-9291-C36A-2854821D86F8}"/>
              </a:ext>
            </a:extLst>
          </p:cNvPr>
          <p:cNvPicPr>
            <a:picLocks noChangeAspect="1"/>
          </p:cNvPicPr>
          <p:nvPr/>
        </p:nvPicPr>
        <p:blipFill>
          <a:blip r:embed="rId2"/>
          <a:stretch>
            <a:fillRect/>
          </a:stretch>
        </p:blipFill>
        <p:spPr>
          <a:xfrm>
            <a:off x="197423" y="1269744"/>
            <a:ext cx="3905250" cy="1514475"/>
          </a:xfrm>
          <a:prstGeom prst="rect">
            <a:avLst/>
          </a:prstGeom>
          <a:ln>
            <a:solidFill>
              <a:schemeClr val="tx1"/>
            </a:solidFill>
          </a:ln>
        </p:spPr>
      </p:pic>
      <p:pic>
        <p:nvPicPr>
          <p:cNvPr id="6" name="Picture 5">
            <a:extLst>
              <a:ext uri="{FF2B5EF4-FFF2-40B4-BE49-F238E27FC236}">
                <a16:creationId xmlns:a16="http://schemas.microsoft.com/office/drawing/2014/main" id="{B8A6607B-AF7F-073D-6EC8-A73D0306C67C}"/>
              </a:ext>
            </a:extLst>
          </p:cNvPr>
          <p:cNvPicPr>
            <a:picLocks noChangeAspect="1"/>
          </p:cNvPicPr>
          <p:nvPr/>
        </p:nvPicPr>
        <p:blipFill>
          <a:blip r:embed="rId3"/>
          <a:stretch>
            <a:fillRect/>
          </a:stretch>
        </p:blipFill>
        <p:spPr>
          <a:xfrm>
            <a:off x="4165465" y="1260218"/>
            <a:ext cx="3857625" cy="1524001"/>
          </a:xfrm>
          <a:prstGeom prst="rect">
            <a:avLst/>
          </a:prstGeom>
          <a:ln>
            <a:solidFill>
              <a:schemeClr val="tx1"/>
            </a:solidFill>
          </a:ln>
        </p:spPr>
      </p:pic>
      <p:pic>
        <p:nvPicPr>
          <p:cNvPr id="7" name="Picture 6">
            <a:extLst>
              <a:ext uri="{FF2B5EF4-FFF2-40B4-BE49-F238E27FC236}">
                <a16:creationId xmlns:a16="http://schemas.microsoft.com/office/drawing/2014/main" id="{CFA4DCA1-3865-6F52-23F1-4D6D48107308}"/>
              </a:ext>
            </a:extLst>
          </p:cNvPr>
          <p:cNvPicPr>
            <a:picLocks noChangeAspect="1"/>
          </p:cNvPicPr>
          <p:nvPr/>
        </p:nvPicPr>
        <p:blipFill>
          <a:blip r:embed="rId4"/>
          <a:stretch>
            <a:fillRect/>
          </a:stretch>
        </p:blipFill>
        <p:spPr>
          <a:xfrm>
            <a:off x="8085882" y="1260217"/>
            <a:ext cx="3990975" cy="1533525"/>
          </a:xfrm>
          <a:prstGeom prst="rect">
            <a:avLst/>
          </a:prstGeom>
          <a:ln>
            <a:solidFill>
              <a:schemeClr val="tx1"/>
            </a:solidFill>
          </a:ln>
        </p:spPr>
      </p:pic>
      <p:pic>
        <p:nvPicPr>
          <p:cNvPr id="8" name="Picture 9">
            <a:extLst>
              <a:ext uri="{FF2B5EF4-FFF2-40B4-BE49-F238E27FC236}">
                <a16:creationId xmlns:a16="http://schemas.microsoft.com/office/drawing/2014/main" id="{F897BD5B-5AF7-6642-8837-14CE540A065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29114" r="28880"/>
          <a:stretch/>
        </p:blipFill>
        <p:spPr bwMode="auto">
          <a:xfrm>
            <a:off x="557289" y="3490338"/>
            <a:ext cx="3600400" cy="252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18A7D05E-1740-C662-2738-299A7D109E55}"/>
              </a:ext>
            </a:extLst>
          </p:cNvPr>
          <p:cNvPicPr>
            <a:picLocks noChangeAspect="1"/>
          </p:cNvPicPr>
          <p:nvPr/>
        </p:nvPicPr>
        <p:blipFill>
          <a:blip r:embed="rId7"/>
          <a:stretch>
            <a:fillRect/>
          </a:stretch>
        </p:blipFill>
        <p:spPr>
          <a:xfrm>
            <a:off x="4619836" y="3393707"/>
            <a:ext cx="4331553" cy="1360149"/>
          </a:xfrm>
          <a:prstGeom prst="rect">
            <a:avLst/>
          </a:prstGeom>
        </p:spPr>
      </p:pic>
      <p:pic>
        <p:nvPicPr>
          <p:cNvPr id="11" name="Picture 10">
            <a:extLst>
              <a:ext uri="{FF2B5EF4-FFF2-40B4-BE49-F238E27FC236}">
                <a16:creationId xmlns:a16="http://schemas.microsoft.com/office/drawing/2014/main" id="{D6B9CB3B-6E79-EAF2-D1E1-0B824350B060}"/>
              </a:ext>
            </a:extLst>
          </p:cNvPr>
          <p:cNvPicPr>
            <a:picLocks noChangeAspect="1"/>
          </p:cNvPicPr>
          <p:nvPr/>
        </p:nvPicPr>
        <p:blipFill>
          <a:blip r:embed="rId8"/>
          <a:stretch>
            <a:fillRect/>
          </a:stretch>
        </p:blipFill>
        <p:spPr>
          <a:xfrm>
            <a:off x="4708339" y="5261214"/>
            <a:ext cx="4673840" cy="673135"/>
          </a:xfrm>
          <a:prstGeom prst="rect">
            <a:avLst/>
          </a:prstGeom>
        </p:spPr>
      </p:pic>
    </p:spTree>
    <p:extLst>
      <p:ext uri="{BB962C8B-B14F-4D97-AF65-F5344CB8AC3E}">
        <p14:creationId xmlns:p14="http://schemas.microsoft.com/office/powerpoint/2010/main" val="17592580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047" y="146129"/>
            <a:ext cx="10264424" cy="431800"/>
          </a:xfrm>
        </p:spPr>
        <p:txBody>
          <a:bodyPr wrap="square" anchor="ctr">
            <a:normAutofit/>
          </a:bodyPr>
          <a:lstStyle/>
          <a:p>
            <a:pPr>
              <a:lnSpc>
                <a:spcPct val="90000"/>
              </a:lnSpc>
            </a:pPr>
            <a:r>
              <a:rPr lang="en-US" sz="2200"/>
              <a:t>2</a:t>
            </a:r>
            <a:r>
              <a:rPr lang="en-US" sz="2200" baseline="30000"/>
              <a:t>2 </a:t>
            </a:r>
            <a:r>
              <a:rPr lang="en-US" sz="2200"/>
              <a:t>factorial designs</a:t>
            </a:r>
            <a:endParaRPr lang="en-IN" sz="2200"/>
          </a:p>
        </p:txBody>
      </p:sp>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142</a:t>
            </a:fld>
            <a:endParaRPr lang="en-US" altLang="ko-KR"/>
          </a:p>
        </p:txBody>
      </p:sp>
      <p:pic>
        <p:nvPicPr>
          <p:cNvPr id="11" name="Picture 10">
            <a:extLst>
              <a:ext uri="{FF2B5EF4-FFF2-40B4-BE49-F238E27FC236}">
                <a16:creationId xmlns:a16="http://schemas.microsoft.com/office/drawing/2014/main" id="{17FCF301-D3D0-0D1C-63E1-7484BFB3F9E5}"/>
              </a:ext>
            </a:extLst>
          </p:cNvPr>
          <p:cNvPicPr>
            <a:picLocks noChangeAspect="1"/>
          </p:cNvPicPr>
          <p:nvPr/>
        </p:nvPicPr>
        <p:blipFill>
          <a:blip r:embed="rId3"/>
          <a:stretch>
            <a:fillRect/>
          </a:stretch>
        </p:blipFill>
        <p:spPr>
          <a:xfrm>
            <a:off x="659396" y="1309326"/>
            <a:ext cx="4331553" cy="1360149"/>
          </a:xfrm>
          <a:prstGeom prst="rect">
            <a:avLst/>
          </a:prstGeom>
        </p:spPr>
      </p:pic>
      <p:pic>
        <p:nvPicPr>
          <p:cNvPr id="12" name="Picture 11">
            <a:extLst>
              <a:ext uri="{FF2B5EF4-FFF2-40B4-BE49-F238E27FC236}">
                <a16:creationId xmlns:a16="http://schemas.microsoft.com/office/drawing/2014/main" id="{091C443A-E194-BB0B-CB6E-FF27C973C621}"/>
              </a:ext>
            </a:extLst>
          </p:cNvPr>
          <p:cNvPicPr>
            <a:picLocks noChangeAspect="1"/>
          </p:cNvPicPr>
          <p:nvPr/>
        </p:nvPicPr>
        <p:blipFill rotWithShape="1">
          <a:blip r:embed="rId4"/>
          <a:srcRect l="46966"/>
          <a:stretch/>
        </p:blipFill>
        <p:spPr>
          <a:xfrm>
            <a:off x="6946589" y="1307974"/>
            <a:ext cx="4586015" cy="1831660"/>
          </a:xfrm>
          <a:prstGeom prst="rect">
            <a:avLst/>
          </a:prstGeom>
        </p:spPr>
      </p:pic>
      <p:sp>
        <p:nvSpPr>
          <p:cNvPr id="15" name="TextBox 14">
            <a:extLst>
              <a:ext uri="{FF2B5EF4-FFF2-40B4-BE49-F238E27FC236}">
                <a16:creationId xmlns:a16="http://schemas.microsoft.com/office/drawing/2014/main" id="{AED4459B-713A-8DE7-8F55-0635D8140974}"/>
              </a:ext>
            </a:extLst>
          </p:cNvPr>
          <p:cNvSpPr txBox="1"/>
          <p:nvPr/>
        </p:nvSpPr>
        <p:spPr>
          <a:xfrm>
            <a:off x="803413" y="2915362"/>
            <a:ext cx="10729192" cy="1815882"/>
          </a:xfrm>
          <a:prstGeom prst="rect">
            <a:avLst/>
          </a:prstGeom>
          <a:noFill/>
        </p:spPr>
        <p:txBody>
          <a:bodyPr wrap="square" rtlCol="0">
            <a:spAutoFit/>
          </a:bodyPr>
          <a:lstStyle/>
          <a:p>
            <a:r>
              <a:rPr lang="en-IN" sz="2800" b="1" u="sng" dirty="0">
                <a:latin typeface="Arial" panose="020B0604020202020204" pitchFamily="34" charset="0"/>
                <a:cs typeface="Arial" panose="020B0604020202020204" pitchFamily="34" charset="0"/>
              </a:rPr>
              <a:t>Example: </a:t>
            </a:r>
          </a:p>
          <a:p>
            <a:endParaRPr lang="en-IN" sz="2800" b="1" u="sng" dirty="0">
              <a:latin typeface="Arial" panose="020B0604020202020204" pitchFamily="34" charset="0"/>
              <a:cs typeface="Arial" panose="020B0604020202020204" pitchFamily="34" charset="0"/>
            </a:endParaRPr>
          </a:p>
          <a:p>
            <a:r>
              <a:rPr lang="en-IN" sz="2800" b="1" dirty="0">
                <a:latin typeface="Arial" panose="020B0604020202020204" pitchFamily="34" charset="0"/>
                <a:cs typeface="Arial" panose="020B0604020202020204" pitchFamily="34" charset="0"/>
              </a:rPr>
              <a:t>SS</a:t>
            </a:r>
            <a:r>
              <a:rPr lang="en-IN" sz="2800" b="1" baseline="-25000" dirty="0">
                <a:latin typeface="Arial" panose="020B0604020202020204" pitchFamily="34" charset="0"/>
                <a:cs typeface="Arial" panose="020B0604020202020204" pitchFamily="34" charset="0"/>
              </a:rPr>
              <a:t>T </a:t>
            </a:r>
            <a:r>
              <a:rPr lang="en-IN" sz="2800" b="1" dirty="0">
                <a:latin typeface="Arial" panose="020B0604020202020204" pitchFamily="34" charset="0"/>
                <a:cs typeface="Arial" panose="020B0604020202020204" pitchFamily="34" charset="0"/>
              </a:rPr>
              <a:t>= </a:t>
            </a:r>
            <a:r>
              <a:rPr lang="en-IN" sz="2800" b="1" dirty="0">
                <a:highlight>
                  <a:srgbClr val="FF00FF"/>
                </a:highlight>
                <a:latin typeface="Arial" panose="020B0604020202020204" pitchFamily="34" charset="0"/>
                <a:cs typeface="Arial" panose="020B0604020202020204" pitchFamily="34" charset="0"/>
              </a:rPr>
              <a:t>[28</a:t>
            </a:r>
            <a:r>
              <a:rPr lang="en-IN" sz="2800" b="1" baseline="30000" dirty="0">
                <a:highlight>
                  <a:srgbClr val="FF00FF"/>
                </a:highlight>
                <a:latin typeface="Arial" panose="020B0604020202020204" pitchFamily="34" charset="0"/>
                <a:cs typeface="Arial" panose="020B0604020202020204" pitchFamily="34" charset="0"/>
              </a:rPr>
              <a:t>2 </a:t>
            </a:r>
            <a:r>
              <a:rPr lang="en-IN" sz="2800" b="1" dirty="0">
                <a:highlight>
                  <a:srgbClr val="FF00FF"/>
                </a:highlight>
                <a:latin typeface="Arial" panose="020B0604020202020204" pitchFamily="34" charset="0"/>
                <a:cs typeface="Arial" panose="020B0604020202020204" pitchFamily="34" charset="0"/>
              </a:rPr>
              <a:t>+36</a:t>
            </a:r>
            <a:r>
              <a:rPr lang="en-IN" sz="2800" b="1" baseline="30000" dirty="0">
                <a:highlight>
                  <a:srgbClr val="FF00FF"/>
                </a:highlight>
                <a:latin typeface="Arial" panose="020B0604020202020204" pitchFamily="34" charset="0"/>
                <a:cs typeface="Arial" panose="020B0604020202020204" pitchFamily="34" charset="0"/>
              </a:rPr>
              <a:t>2 </a:t>
            </a:r>
            <a:r>
              <a:rPr lang="en-IN" sz="2800" b="1" dirty="0">
                <a:highlight>
                  <a:srgbClr val="FF00FF"/>
                </a:highlight>
                <a:latin typeface="Arial" panose="020B0604020202020204" pitchFamily="34" charset="0"/>
                <a:cs typeface="Arial" panose="020B0604020202020204" pitchFamily="34" charset="0"/>
              </a:rPr>
              <a:t>+18</a:t>
            </a:r>
            <a:r>
              <a:rPr lang="en-IN" sz="2800" b="1" baseline="30000" dirty="0">
                <a:highlight>
                  <a:srgbClr val="FF00FF"/>
                </a:highlight>
                <a:latin typeface="Arial" panose="020B0604020202020204" pitchFamily="34" charset="0"/>
                <a:cs typeface="Arial" panose="020B0604020202020204" pitchFamily="34" charset="0"/>
              </a:rPr>
              <a:t>2 </a:t>
            </a:r>
            <a:r>
              <a:rPr lang="en-IN" sz="2800" b="1" dirty="0">
                <a:highlight>
                  <a:srgbClr val="FF00FF"/>
                </a:highlight>
                <a:latin typeface="Arial" panose="020B0604020202020204" pitchFamily="34" charset="0"/>
                <a:cs typeface="Arial" panose="020B0604020202020204" pitchFamily="34" charset="0"/>
              </a:rPr>
              <a:t>+31</a:t>
            </a:r>
            <a:r>
              <a:rPr lang="en-IN" sz="2800" b="1" baseline="30000" dirty="0">
                <a:highlight>
                  <a:srgbClr val="FF00FF"/>
                </a:highlight>
                <a:latin typeface="Arial" panose="020B0604020202020204" pitchFamily="34" charset="0"/>
                <a:cs typeface="Arial" panose="020B0604020202020204" pitchFamily="34" charset="0"/>
              </a:rPr>
              <a:t>2 </a:t>
            </a:r>
            <a:r>
              <a:rPr lang="en-IN" sz="2800" b="1" dirty="0">
                <a:highlight>
                  <a:srgbClr val="FF00FF"/>
                </a:highlight>
                <a:latin typeface="Arial" panose="020B0604020202020204" pitchFamily="34" charset="0"/>
                <a:cs typeface="Arial" panose="020B0604020202020204" pitchFamily="34" charset="0"/>
              </a:rPr>
              <a:t>+25</a:t>
            </a:r>
            <a:r>
              <a:rPr lang="en-IN" sz="2800" b="1" baseline="30000" dirty="0">
                <a:highlight>
                  <a:srgbClr val="FF00FF"/>
                </a:highlight>
                <a:latin typeface="Arial" panose="020B0604020202020204" pitchFamily="34" charset="0"/>
                <a:cs typeface="Arial" panose="020B0604020202020204" pitchFamily="34" charset="0"/>
              </a:rPr>
              <a:t>2 </a:t>
            </a:r>
            <a:r>
              <a:rPr lang="en-IN" sz="2800" b="1" dirty="0">
                <a:highlight>
                  <a:srgbClr val="FF00FF"/>
                </a:highlight>
                <a:latin typeface="Arial" panose="020B0604020202020204" pitchFamily="34" charset="0"/>
                <a:cs typeface="Arial" panose="020B0604020202020204" pitchFamily="34" charset="0"/>
              </a:rPr>
              <a:t>+32</a:t>
            </a:r>
            <a:r>
              <a:rPr lang="en-IN" sz="2800" b="1" baseline="30000" dirty="0">
                <a:highlight>
                  <a:srgbClr val="FF00FF"/>
                </a:highlight>
                <a:latin typeface="Arial" panose="020B0604020202020204" pitchFamily="34" charset="0"/>
                <a:cs typeface="Arial" panose="020B0604020202020204" pitchFamily="34" charset="0"/>
              </a:rPr>
              <a:t>2 </a:t>
            </a:r>
            <a:r>
              <a:rPr lang="en-IN" sz="2800" b="1" dirty="0">
                <a:highlight>
                  <a:srgbClr val="FF00FF"/>
                </a:highlight>
                <a:latin typeface="Arial" panose="020B0604020202020204" pitchFamily="34" charset="0"/>
                <a:cs typeface="Arial" panose="020B0604020202020204" pitchFamily="34" charset="0"/>
              </a:rPr>
              <a:t>+19</a:t>
            </a:r>
            <a:r>
              <a:rPr lang="en-IN" sz="2800" b="1" baseline="30000" dirty="0">
                <a:highlight>
                  <a:srgbClr val="FF00FF"/>
                </a:highlight>
                <a:latin typeface="Arial" panose="020B0604020202020204" pitchFamily="34" charset="0"/>
                <a:cs typeface="Arial" panose="020B0604020202020204" pitchFamily="34" charset="0"/>
              </a:rPr>
              <a:t>2 </a:t>
            </a:r>
            <a:r>
              <a:rPr lang="en-IN" sz="2800" b="1" dirty="0">
                <a:highlight>
                  <a:srgbClr val="FF00FF"/>
                </a:highlight>
                <a:latin typeface="Arial" panose="020B0604020202020204" pitchFamily="34" charset="0"/>
                <a:cs typeface="Arial" panose="020B0604020202020204" pitchFamily="34" charset="0"/>
              </a:rPr>
              <a:t>+30</a:t>
            </a:r>
            <a:r>
              <a:rPr lang="en-IN" sz="2800" b="1" baseline="30000" dirty="0">
                <a:highlight>
                  <a:srgbClr val="FF00FF"/>
                </a:highlight>
                <a:latin typeface="Arial" panose="020B0604020202020204" pitchFamily="34" charset="0"/>
                <a:cs typeface="Arial" panose="020B0604020202020204" pitchFamily="34" charset="0"/>
              </a:rPr>
              <a:t>2</a:t>
            </a:r>
            <a:r>
              <a:rPr lang="en-IN" sz="2800" b="1" dirty="0">
                <a:highlight>
                  <a:srgbClr val="FF00FF"/>
                </a:highlight>
                <a:latin typeface="Arial" panose="020B0604020202020204" pitchFamily="34" charset="0"/>
                <a:cs typeface="Arial" panose="020B0604020202020204" pitchFamily="34" charset="0"/>
              </a:rPr>
              <a:t> + 27</a:t>
            </a:r>
            <a:r>
              <a:rPr lang="en-IN" sz="2800" b="1" baseline="30000" dirty="0">
                <a:highlight>
                  <a:srgbClr val="FF00FF"/>
                </a:highlight>
                <a:latin typeface="Arial" panose="020B0604020202020204" pitchFamily="34" charset="0"/>
                <a:cs typeface="Arial" panose="020B0604020202020204" pitchFamily="34" charset="0"/>
              </a:rPr>
              <a:t>2 </a:t>
            </a:r>
            <a:r>
              <a:rPr lang="en-IN" sz="2800" b="1" dirty="0">
                <a:highlight>
                  <a:srgbClr val="FF00FF"/>
                </a:highlight>
                <a:latin typeface="Arial" panose="020B0604020202020204" pitchFamily="34" charset="0"/>
                <a:cs typeface="Arial" panose="020B0604020202020204" pitchFamily="34" charset="0"/>
              </a:rPr>
              <a:t>+32</a:t>
            </a:r>
            <a:r>
              <a:rPr lang="en-IN" sz="2800" b="1" baseline="30000" dirty="0">
                <a:highlight>
                  <a:srgbClr val="FF00FF"/>
                </a:highlight>
                <a:latin typeface="Arial" panose="020B0604020202020204" pitchFamily="34" charset="0"/>
                <a:cs typeface="Arial" panose="020B0604020202020204" pitchFamily="34" charset="0"/>
              </a:rPr>
              <a:t>2 </a:t>
            </a:r>
            <a:r>
              <a:rPr lang="en-IN" sz="2800" b="1" dirty="0">
                <a:highlight>
                  <a:srgbClr val="FF00FF"/>
                </a:highlight>
                <a:latin typeface="Arial" panose="020B0604020202020204" pitchFamily="34" charset="0"/>
                <a:cs typeface="Arial" panose="020B0604020202020204" pitchFamily="34" charset="0"/>
              </a:rPr>
              <a:t>+23</a:t>
            </a:r>
            <a:r>
              <a:rPr lang="en-IN" sz="2800" b="1" baseline="30000" dirty="0">
                <a:highlight>
                  <a:srgbClr val="FF00FF"/>
                </a:highlight>
                <a:latin typeface="Arial" panose="020B0604020202020204" pitchFamily="34" charset="0"/>
                <a:cs typeface="Arial" panose="020B0604020202020204" pitchFamily="34" charset="0"/>
              </a:rPr>
              <a:t>2 </a:t>
            </a:r>
            <a:r>
              <a:rPr lang="en-IN" sz="2800" b="1" dirty="0">
                <a:highlight>
                  <a:srgbClr val="FF00FF"/>
                </a:highlight>
                <a:latin typeface="Arial" panose="020B0604020202020204" pitchFamily="34" charset="0"/>
                <a:cs typeface="Arial" panose="020B0604020202020204" pitchFamily="34" charset="0"/>
              </a:rPr>
              <a:t>+29</a:t>
            </a:r>
            <a:r>
              <a:rPr lang="en-IN" sz="2800" b="1" baseline="30000" dirty="0">
                <a:highlight>
                  <a:srgbClr val="FF00FF"/>
                </a:highlight>
                <a:latin typeface="Arial" panose="020B0604020202020204" pitchFamily="34" charset="0"/>
                <a:cs typeface="Arial" panose="020B0604020202020204" pitchFamily="34" charset="0"/>
              </a:rPr>
              <a:t>2</a:t>
            </a:r>
            <a:r>
              <a:rPr lang="en-IN" sz="2800" b="1" dirty="0">
                <a:highlight>
                  <a:srgbClr val="FF00FF"/>
                </a:highlight>
                <a:latin typeface="Arial" panose="020B0604020202020204" pitchFamily="34" charset="0"/>
                <a:cs typeface="Arial" panose="020B0604020202020204" pitchFamily="34" charset="0"/>
              </a:rPr>
              <a:t>]</a:t>
            </a:r>
            <a:r>
              <a:rPr lang="en-IN" sz="2800" b="1" dirty="0">
                <a:latin typeface="Arial" panose="020B0604020202020204" pitchFamily="34" charset="0"/>
                <a:cs typeface="Arial" panose="020B0604020202020204" pitchFamily="34" charset="0"/>
              </a:rPr>
              <a:t> – </a:t>
            </a:r>
            <a:r>
              <a:rPr lang="en-IN" sz="2800" b="1" dirty="0">
                <a:highlight>
                  <a:srgbClr val="FFFF00"/>
                </a:highlight>
                <a:latin typeface="Arial" panose="020B0604020202020204" pitchFamily="34" charset="0"/>
                <a:cs typeface="Arial" panose="020B0604020202020204" pitchFamily="34" charset="0"/>
              </a:rPr>
              <a:t>[80+100+60+90]</a:t>
            </a:r>
            <a:r>
              <a:rPr lang="en-IN" sz="2800" b="1" baseline="30000" dirty="0">
                <a:highlight>
                  <a:srgbClr val="FFFF00"/>
                </a:highlight>
                <a:latin typeface="Arial" panose="020B0604020202020204" pitchFamily="34" charset="0"/>
                <a:cs typeface="Arial" panose="020B0604020202020204" pitchFamily="34" charset="0"/>
              </a:rPr>
              <a:t>2</a:t>
            </a:r>
            <a:r>
              <a:rPr lang="en-IN" sz="2800" b="1" dirty="0">
                <a:highlight>
                  <a:srgbClr val="FFFF00"/>
                </a:highlight>
                <a:latin typeface="Arial" panose="020B0604020202020204" pitchFamily="34" charset="0"/>
                <a:cs typeface="Arial" panose="020B0604020202020204" pitchFamily="34" charset="0"/>
              </a:rPr>
              <a:t>/4n</a:t>
            </a:r>
            <a:endParaRPr lang="en-IN" sz="2800" b="1" baseline="30000"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60656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9B02-69BF-183A-C316-0249E130C897}"/>
              </a:ext>
            </a:extLst>
          </p:cNvPr>
          <p:cNvSpPr>
            <a:spLocks noGrp="1"/>
          </p:cNvSpPr>
          <p:nvPr>
            <p:ph type="title"/>
          </p:nvPr>
        </p:nvSpPr>
        <p:spPr/>
        <p:txBody>
          <a:bodyPr/>
          <a:lstStyle/>
          <a:p>
            <a:r>
              <a:rPr lang="en-IN" dirty="0"/>
              <a:t>F-Distribution Table (</a:t>
            </a:r>
            <a:r>
              <a:rPr lang="en-IN" dirty="0">
                <a:highlight>
                  <a:srgbClr val="FFFF00"/>
                </a:highlight>
              </a:rPr>
              <a:t>alpha = 0.05</a:t>
            </a:r>
            <a:r>
              <a:rPr lang="en-IN" dirty="0"/>
              <a:t>) for Critical Value</a:t>
            </a:r>
          </a:p>
        </p:txBody>
      </p:sp>
      <p:sp>
        <p:nvSpPr>
          <p:cNvPr id="4" name="Slide Number Placeholder 3">
            <a:extLst>
              <a:ext uri="{FF2B5EF4-FFF2-40B4-BE49-F238E27FC236}">
                <a16:creationId xmlns:a16="http://schemas.microsoft.com/office/drawing/2014/main" id="{C324EC4E-1CEC-B55A-279E-AF0FE5242EB0}"/>
              </a:ext>
            </a:extLst>
          </p:cNvPr>
          <p:cNvSpPr>
            <a:spLocks noGrp="1"/>
          </p:cNvSpPr>
          <p:nvPr>
            <p:ph type="sldNum" sz="quarter" idx="10"/>
          </p:nvPr>
        </p:nvSpPr>
        <p:spPr/>
        <p:txBody>
          <a:bodyPr/>
          <a:lstStyle/>
          <a:p>
            <a:pPr>
              <a:defRPr/>
            </a:pPr>
            <a:fld id="{DBBF992C-F1AA-4A66-8CC7-87949E2D5226}" type="slidenum">
              <a:rPr lang="en-US" altLang="ko-KR" smtClean="0"/>
              <a:pPr>
                <a:defRPr/>
              </a:pPr>
              <a:t>143</a:t>
            </a:fld>
            <a:endParaRPr lang="en-US" altLang="ko-KR"/>
          </a:p>
        </p:txBody>
      </p:sp>
      <p:pic>
        <p:nvPicPr>
          <p:cNvPr id="1026" name="Picture 2">
            <a:extLst>
              <a:ext uri="{FF2B5EF4-FFF2-40B4-BE49-F238E27FC236}">
                <a16:creationId xmlns:a16="http://schemas.microsoft.com/office/drawing/2014/main" id="{EE00E3A1-15B9-54B3-BA7A-D09B093B3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843" y="1016732"/>
            <a:ext cx="8728314" cy="531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243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9B02-69BF-183A-C316-0249E130C897}"/>
              </a:ext>
            </a:extLst>
          </p:cNvPr>
          <p:cNvSpPr>
            <a:spLocks noGrp="1"/>
          </p:cNvSpPr>
          <p:nvPr>
            <p:ph type="title"/>
          </p:nvPr>
        </p:nvSpPr>
        <p:spPr/>
        <p:txBody>
          <a:bodyPr/>
          <a:lstStyle/>
          <a:p>
            <a:r>
              <a:rPr lang="en-IN" dirty="0"/>
              <a:t>F-Distribution Table (alpha = 0.025) for Critical Value</a:t>
            </a:r>
          </a:p>
        </p:txBody>
      </p:sp>
      <p:sp>
        <p:nvSpPr>
          <p:cNvPr id="4" name="Slide Number Placeholder 3">
            <a:extLst>
              <a:ext uri="{FF2B5EF4-FFF2-40B4-BE49-F238E27FC236}">
                <a16:creationId xmlns:a16="http://schemas.microsoft.com/office/drawing/2014/main" id="{C324EC4E-1CEC-B55A-279E-AF0FE5242EB0}"/>
              </a:ext>
            </a:extLst>
          </p:cNvPr>
          <p:cNvSpPr>
            <a:spLocks noGrp="1"/>
          </p:cNvSpPr>
          <p:nvPr>
            <p:ph type="sldNum" sz="quarter" idx="10"/>
          </p:nvPr>
        </p:nvSpPr>
        <p:spPr/>
        <p:txBody>
          <a:bodyPr/>
          <a:lstStyle/>
          <a:p>
            <a:pPr>
              <a:defRPr/>
            </a:pPr>
            <a:fld id="{DBBF992C-F1AA-4A66-8CC7-87949E2D5226}" type="slidenum">
              <a:rPr lang="en-US" altLang="ko-KR" smtClean="0"/>
              <a:pPr>
                <a:defRPr/>
              </a:pPr>
              <a:t>144</a:t>
            </a:fld>
            <a:endParaRPr lang="en-US" altLang="ko-KR"/>
          </a:p>
        </p:txBody>
      </p:sp>
      <p:pic>
        <p:nvPicPr>
          <p:cNvPr id="3" name="Picture 2">
            <a:extLst>
              <a:ext uri="{FF2B5EF4-FFF2-40B4-BE49-F238E27FC236}">
                <a16:creationId xmlns:a16="http://schemas.microsoft.com/office/drawing/2014/main" id="{01AD3B32-DAF5-B36F-6989-FC48CEAF4BEF}"/>
              </a:ext>
            </a:extLst>
          </p:cNvPr>
          <p:cNvPicPr>
            <a:picLocks noChangeAspect="1"/>
          </p:cNvPicPr>
          <p:nvPr/>
        </p:nvPicPr>
        <p:blipFill>
          <a:blip r:embed="rId2"/>
          <a:stretch>
            <a:fillRect/>
          </a:stretch>
        </p:blipFill>
        <p:spPr>
          <a:xfrm>
            <a:off x="1913047" y="636798"/>
            <a:ext cx="9697968" cy="5907138"/>
          </a:xfrm>
          <a:prstGeom prst="rect">
            <a:avLst/>
          </a:prstGeom>
        </p:spPr>
      </p:pic>
    </p:spTree>
    <p:extLst>
      <p:ext uri="{BB962C8B-B14F-4D97-AF65-F5344CB8AC3E}">
        <p14:creationId xmlns:p14="http://schemas.microsoft.com/office/powerpoint/2010/main" val="42303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9B02-69BF-183A-C316-0249E130C897}"/>
              </a:ext>
            </a:extLst>
          </p:cNvPr>
          <p:cNvSpPr>
            <a:spLocks noGrp="1"/>
          </p:cNvSpPr>
          <p:nvPr>
            <p:ph type="title"/>
          </p:nvPr>
        </p:nvSpPr>
        <p:spPr/>
        <p:txBody>
          <a:bodyPr/>
          <a:lstStyle/>
          <a:p>
            <a:r>
              <a:rPr lang="en-IN" dirty="0"/>
              <a:t>F-Distribution Table (alpha = 0.1) for Critical Value</a:t>
            </a:r>
          </a:p>
        </p:txBody>
      </p:sp>
      <p:sp>
        <p:nvSpPr>
          <p:cNvPr id="4" name="Slide Number Placeholder 3">
            <a:extLst>
              <a:ext uri="{FF2B5EF4-FFF2-40B4-BE49-F238E27FC236}">
                <a16:creationId xmlns:a16="http://schemas.microsoft.com/office/drawing/2014/main" id="{C324EC4E-1CEC-B55A-279E-AF0FE5242EB0}"/>
              </a:ext>
            </a:extLst>
          </p:cNvPr>
          <p:cNvSpPr>
            <a:spLocks noGrp="1"/>
          </p:cNvSpPr>
          <p:nvPr>
            <p:ph type="sldNum" sz="quarter" idx="10"/>
          </p:nvPr>
        </p:nvSpPr>
        <p:spPr/>
        <p:txBody>
          <a:bodyPr/>
          <a:lstStyle/>
          <a:p>
            <a:pPr>
              <a:defRPr/>
            </a:pPr>
            <a:fld id="{DBBF992C-F1AA-4A66-8CC7-87949E2D5226}" type="slidenum">
              <a:rPr lang="en-US" altLang="ko-KR" smtClean="0"/>
              <a:pPr>
                <a:defRPr/>
              </a:pPr>
              <a:t>145</a:t>
            </a:fld>
            <a:endParaRPr lang="en-US" altLang="ko-KR"/>
          </a:p>
        </p:txBody>
      </p:sp>
      <p:pic>
        <p:nvPicPr>
          <p:cNvPr id="5122" name="Picture 2">
            <a:extLst>
              <a:ext uri="{FF2B5EF4-FFF2-40B4-BE49-F238E27FC236}">
                <a16:creationId xmlns:a16="http://schemas.microsoft.com/office/drawing/2014/main" id="{F86D25FC-899C-3B6B-55F4-EFF2F4B2A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850" y="651107"/>
            <a:ext cx="9949755" cy="606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211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Example 2</a:t>
            </a:r>
            <a:r>
              <a:rPr lang="en-US" sz="2000" baseline="30000" dirty="0">
                <a:ea typeface="Verdana" panose="020B0604030504040204" pitchFamily="34" charset="0"/>
              </a:rPr>
              <a:t>2</a:t>
            </a:r>
            <a:r>
              <a:rPr lang="en-US" sz="2000" dirty="0">
                <a:ea typeface="Verdana" panose="020B0604030504040204" pitchFamily="34" charset="0"/>
              </a:rPr>
              <a:t> design</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146</a:t>
            </a:fld>
            <a:endParaRPr lang="en-US" altLang="ko-KR"/>
          </a:p>
        </p:txBody>
      </p:sp>
      <p:sp>
        <p:nvSpPr>
          <p:cNvPr id="6" name="Content Placeholder 5"/>
          <p:cNvSpPr>
            <a:spLocks noGrp="1"/>
          </p:cNvSpPr>
          <p:nvPr>
            <p:ph idx="1"/>
          </p:nvPr>
        </p:nvSpPr>
        <p:spPr/>
        <p:txBody>
          <a:bodyPr/>
          <a:lstStyle/>
          <a:p>
            <a:pPr algn="just" latinLnBrk="0"/>
            <a:r>
              <a:rPr lang="en-US" sz="2000" dirty="0">
                <a:latin typeface="Arial" panose="020B0604020202020204" pitchFamily="34" charset="0"/>
                <a:cs typeface="Arial" panose="020B0604020202020204" pitchFamily="34" charset="0"/>
              </a:rPr>
              <a:t>As an example, consider an investigation into </a:t>
            </a:r>
            <a:r>
              <a:rPr lang="en-US" sz="2000" dirty="0">
                <a:solidFill>
                  <a:srgbClr val="00B050"/>
                </a:solidFill>
                <a:latin typeface="Arial" panose="020B0604020202020204" pitchFamily="34" charset="0"/>
                <a:cs typeface="Arial" panose="020B0604020202020204" pitchFamily="34" charset="0"/>
              </a:rPr>
              <a:t>the effect of the concentration of the reactant and the amount of the catalyst on the conversion </a:t>
            </a:r>
            <a:r>
              <a:rPr lang="en-US" sz="2000" dirty="0">
                <a:latin typeface="Arial" panose="020B0604020202020204" pitchFamily="34" charset="0"/>
                <a:cs typeface="Arial" panose="020B0604020202020204" pitchFamily="34" charset="0"/>
              </a:rPr>
              <a:t>(yield) in a chemical process. </a:t>
            </a:r>
            <a:r>
              <a:rPr lang="en-US" sz="2000" dirty="0">
                <a:solidFill>
                  <a:srgbClr val="FF0000"/>
                </a:solidFill>
                <a:latin typeface="Arial" panose="020B0604020202020204" pitchFamily="34" charset="0"/>
                <a:cs typeface="Arial" panose="020B0604020202020204" pitchFamily="34" charset="0"/>
              </a:rPr>
              <a:t>The objective of the experiment was to determine if adjustments to either of these two factors would increase the yield. </a:t>
            </a:r>
            <a:r>
              <a:rPr lang="en-US" sz="2000" dirty="0">
                <a:latin typeface="Arial" panose="020B0604020202020204" pitchFamily="34" charset="0"/>
                <a:cs typeface="Arial" panose="020B0604020202020204" pitchFamily="34" charset="0"/>
              </a:rPr>
              <a:t>Let the reactant concentration be factor A and let the two levels of interest be </a:t>
            </a:r>
            <a:r>
              <a:rPr lang="en-US" sz="2000" b="1" dirty="0">
                <a:latin typeface="Arial" panose="020B0604020202020204" pitchFamily="34" charset="0"/>
                <a:cs typeface="Arial" panose="020B0604020202020204" pitchFamily="34" charset="0"/>
              </a:rPr>
              <a:t>15 and 25 percent</a:t>
            </a:r>
            <a:r>
              <a:rPr lang="en-US" sz="2000" dirty="0">
                <a:latin typeface="Arial" panose="020B0604020202020204" pitchFamily="34" charset="0"/>
                <a:cs typeface="Arial" panose="020B0604020202020204" pitchFamily="34" charset="0"/>
              </a:rPr>
              <a:t>. The catalyst is factor B, with the </a:t>
            </a:r>
            <a:r>
              <a:rPr lang="en-US" sz="2000" b="1" dirty="0">
                <a:latin typeface="Arial" panose="020B0604020202020204" pitchFamily="34" charset="0"/>
                <a:cs typeface="Arial" panose="020B0604020202020204" pitchFamily="34" charset="0"/>
              </a:rPr>
              <a:t>high level </a:t>
            </a:r>
            <a:r>
              <a:rPr lang="en-US" sz="2000" dirty="0">
                <a:latin typeface="Arial" panose="020B0604020202020204" pitchFamily="34" charset="0"/>
                <a:cs typeface="Arial" panose="020B0604020202020204" pitchFamily="34" charset="0"/>
              </a:rPr>
              <a:t>denoting the use of </a:t>
            </a:r>
            <a:r>
              <a:rPr lang="en-US" sz="2000" b="1" dirty="0">
                <a:latin typeface="Arial" panose="020B0604020202020204" pitchFamily="34" charset="0"/>
                <a:cs typeface="Arial" panose="020B0604020202020204" pitchFamily="34" charset="0"/>
              </a:rPr>
              <a:t>2 pounds </a:t>
            </a:r>
            <a:r>
              <a:rPr lang="en-US" sz="2000" dirty="0">
                <a:latin typeface="Arial" panose="020B0604020202020204" pitchFamily="34" charset="0"/>
                <a:cs typeface="Arial" panose="020B0604020202020204" pitchFamily="34" charset="0"/>
              </a:rPr>
              <a:t>of the catalyst and the </a:t>
            </a:r>
            <a:r>
              <a:rPr lang="en-US" sz="2000" b="1" dirty="0">
                <a:latin typeface="Arial" panose="020B0604020202020204" pitchFamily="34" charset="0"/>
                <a:cs typeface="Arial" panose="020B0604020202020204" pitchFamily="34" charset="0"/>
              </a:rPr>
              <a:t>low level </a:t>
            </a:r>
            <a:r>
              <a:rPr lang="en-US" sz="2000" dirty="0">
                <a:latin typeface="Arial" panose="020B0604020202020204" pitchFamily="34" charset="0"/>
                <a:cs typeface="Arial" panose="020B0604020202020204" pitchFamily="34" charset="0"/>
              </a:rPr>
              <a:t>denoting the use of only </a:t>
            </a:r>
            <a:r>
              <a:rPr lang="en-US" sz="2000" b="1" dirty="0">
                <a:latin typeface="Arial" panose="020B0604020202020204" pitchFamily="34" charset="0"/>
                <a:cs typeface="Arial" panose="020B0604020202020204" pitchFamily="34" charset="0"/>
              </a:rPr>
              <a:t>1 pound</a:t>
            </a:r>
            <a:r>
              <a:rPr lang="en-US" sz="2000" dirty="0">
                <a:latin typeface="Arial" panose="020B0604020202020204" pitchFamily="34" charset="0"/>
                <a:cs typeface="Arial" panose="020B0604020202020204" pitchFamily="34" charset="0"/>
              </a:rPr>
              <a:t>. The experiment is replicated three times, so there are 12 runs.</a:t>
            </a:r>
            <a:endParaRPr lang="en-IN" sz="20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609600" y="3390901"/>
            <a:ext cx="11106150" cy="2943225"/>
          </a:xfrm>
          <a:prstGeom prst="rect">
            <a:avLst/>
          </a:prstGeom>
        </p:spPr>
      </p:pic>
    </p:spTree>
    <p:extLst>
      <p:ext uri="{BB962C8B-B14F-4D97-AF65-F5344CB8AC3E}">
        <p14:creationId xmlns:p14="http://schemas.microsoft.com/office/powerpoint/2010/main" val="6484004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Example 2</a:t>
            </a:r>
            <a:r>
              <a:rPr lang="en-US" sz="2000" baseline="30000" dirty="0">
                <a:ea typeface="Verdana" panose="020B0604030504040204" pitchFamily="34" charset="0"/>
              </a:rPr>
              <a:t>2</a:t>
            </a:r>
            <a:r>
              <a:rPr lang="en-US" sz="2000" dirty="0">
                <a:ea typeface="Verdana" panose="020B0604030504040204" pitchFamily="34" charset="0"/>
              </a:rPr>
              <a:t> design</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147</a:t>
            </a:fld>
            <a:endParaRPr lang="en-US" altLang="ko-KR"/>
          </a:p>
        </p:txBody>
      </p:sp>
      <p:pic>
        <p:nvPicPr>
          <p:cNvPr id="9" name="Picture 8"/>
          <p:cNvPicPr>
            <a:picLocks noChangeAspect="1"/>
          </p:cNvPicPr>
          <p:nvPr/>
        </p:nvPicPr>
        <p:blipFill>
          <a:blip r:embed="rId3"/>
          <a:stretch>
            <a:fillRect/>
          </a:stretch>
        </p:blipFill>
        <p:spPr>
          <a:xfrm>
            <a:off x="1602279" y="607654"/>
            <a:ext cx="9015922" cy="2389298"/>
          </a:xfrm>
          <a:prstGeom prst="rect">
            <a:avLst/>
          </a:prstGeom>
        </p:spPr>
      </p:pic>
      <p:pic>
        <p:nvPicPr>
          <p:cNvPr id="6" name="Picture 5"/>
          <p:cNvPicPr>
            <a:picLocks noChangeAspect="1"/>
          </p:cNvPicPr>
          <p:nvPr/>
        </p:nvPicPr>
        <p:blipFill>
          <a:blip r:embed="rId4"/>
          <a:stretch>
            <a:fillRect/>
          </a:stretch>
        </p:blipFill>
        <p:spPr>
          <a:xfrm>
            <a:off x="227476" y="3049647"/>
            <a:ext cx="3905250" cy="1514475"/>
          </a:xfrm>
          <a:prstGeom prst="rect">
            <a:avLst/>
          </a:prstGeom>
          <a:ln>
            <a:solidFill>
              <a:schemeClr val="tx1"/>
            </a:solidFill>
          </a:ln>
        </p:spPr>
      </p:pic>
      <p:pic>
        <p:nvPicPr>
          <p:cNvPr id="7" name="Picture 6"/>
          <p:cNvPicPr>
            <a:picLocks noChangeAspect="1"/>
          </p:cNvPicPr>
          <p:nvPr/>
        </p:nvPicPr>
        <p:blipFill>
          <a:blip r:embed="rId5"/>
          <a:stretch>
            <a:fillRect/>
          </a:stretch>
        </p:blipFill>
        <p:spPr>
          <a:xfrm>
            <a:off x="4195518" y="3040121"/>
            <a:ext cx="3857625" cy="1524001"/>
          </a:xfrm>
          <a:prstGeom prst="rect">
            <a:avLst/>
          </a:prstGeom>
          <a:ln>
            <a:solidFill>
              <a:schemeClr val="tx1"/>
            </a:solidFill>
          </a:ln>
        </p:spPr>
      </p:pic>
      <p:pic>
        <p:nvPicPr>
          <p:cNvPr id="8" name="Picture 7"/>
          <p:cNvPicPr>
            <a:picLocks noChangeAspect="1"/>
          </p:cNvPicPr>
          <p:nvPr/>
        </p:nvPicPr>
        <p:blipFill>
          <a:blip r:embed="rId6"/>
          <a:stretch>
            <a:fillRect/>
          </a:stretch>
        </p:blipFill>
        <p:spPr>
          <a:xfrm>
            <a:off x="8115935" y="3040120"/>
            <a:ext cx="3990975" cy="1533525"/>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3501766" y="4677328"/>
            <a:ext cx="5073090" cy="2054466"/>
          </a:xfrm>
          <a:prstGeom prst="rect">
            <a:avLst/>
          </a:prstGeom>
        </p:spPr>
      </p:pic>
    </p:spTree>
    <p:extLst>
      <p:ext uri="{BB962C8B-B14F-4D97-AF65-F5344CB8AC3E}">
        <p14:creationId xmlns:p14="http://schemas.microsoft.com/office/powerpoint/2010/main" val="5744637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Example 2</a:t>
            </a:r>
            <a:r>
              <a:rPr lang="en-US" sz="2000" baseline="30000" dirty="0">
                <a:ea typeface="Verdana" panose="020B0604030504040204" pitchFamily="34" charset="0"/>
              </a:rPr>
              <a:t>2</a:t>
            </a:r>
            <a:r>
              <a:rPr lang="en-US" sz="2000" dirty="0">
                <a:ea typeface="Verdana" panose="020B0604030504040204" pitchFamily="34" charset="0"/>
              </a:rPr>
              <a:t> design</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148</a:t>
            </a:fld>
            <a:endParaRPr lang="en-US" altLang="ko-KR"/>
          </a:p>
        </p:txBody>
      </p:sp>
      <p:pic>
        <p:nvPicPr>
          <p:cNvPr id="3" name="Picture 2"/>
          <p:cNvPicPr>
            <a:picLocks noChangeAspect="1"/>
          </p:cNvPicPr>
          <p:nvPr/>
        </p:nvPicPr>
        <p:blipFill>
          <a:blip r:embed="rId3"/>
          <a:stretch>
            <a:fillRect/>
          </a:stretch>
        </p:blipFill>
        <p:spPr>
          <a:xfrm>
            <a:off x="3019394" y="933314"/>
            <a:ext cx="5512086" cy="2232248"/>
          </a:xfrm>
          <a:prstGeom prst="rect">
            <a:avLst/>
          </a:prstGeom>
        </p:spPr>
      </p:pic>
      <p:pic>
        <p:nvPicPr>
          <p:cNvPr id="5" name="Picture 4"/>
          <p:cNvPicPr>
            <a:picLocks noChangeAspect="1"/>
          </p:cNvPicPr>
          <p:nvPr/>
        </p:nvPicPr>
        <p:blipFill>
          <a:blip r:embed="rId4"/>
          <a:stretch>
            <a:fillRect/>
          </a:stretch>
        </p:blipFill>
        <p:spPr>
          <a:xfrm>
            <a:off x="322375" y="3581388"/>
            <a:ext cx="10906125" cy="1428750"/>
          </a:xfrm>
          <a:prstGeom prst="rect">
            <a:avLst/>
          </a:prstGeom>
        </p:spPr>
      </p:pic>
    </p:spTree>
    <p:extLst>
      <p:ext uri="{BB962C8B-B14F-4D97-AF65-F5344CB8AC3E}">
        <p14:creationId xmlns:p14="http://schemas.microsoft.com/office/powerpoint/2010/main" val="31331715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Example 2</a:t>
            </a:r>
            <a:r>
              <a:rPr lang="en-US" sz="2000" baseline="30000" dirty="0">
                <a:ea typeface="Verdana" panose="020B0604030504040204" pitchFamily="34" charset="0"/>
              </a:rPr>
              <a:t>2</a:t>
            </a:r>
            <a:r>
              <a:rPr lang="en-US" sz="2000" dirty="0">
                <a:ea typeface="Verdana" panose="020B0604030504040204" pitchFamily="34" charset="0"/>
              </a:rPr>
              <a:t> design</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149</a:t>
            </a:fld>
            <a:endParaRPr lang="en-US" altLang="ko-KR"/>
          </a:p>
        </p:txBody>
      </p:sp>
      <p:pic>
        <p:nvPicPr>
          <p:cNvPr id="3" name="Picture 2"/>
          <p:cNvPicPr>
            <a:picLocks noChangeAspect="1"/>
          </p:cNvPicPr>
          <p:nvPr/>
        </p:nvPicPr>
        <p:blipFill rotWithShape="1">
          <a:blip r:embed="rId3"/>
          <a:srcRect t="38989" r="31417"/>
          <a:stretch/>
        </p:blipFill>
        <p:spPr>
          <a:xfrm>
            <a:off x="-7280" y="836712"/>
            <a:ext cx="5832648" cy="3436835"/>
          </a:xfrm>
          <a:prstGeom prst="rect">
            <a:avLst/>
          </a:prstGeom>
        </p:spPr>
      </p:pic>
      <p:pic>
        <p:nvPicPr>
          <p:cNvPr id="5" name="Picture 4">
            <a:extLst>
              <a:ext uri="{FF2B5EF4-FFF2-40B4-BE49-F238E27FC236}">
                <a16:creationId xmlns:a16="http://schemas.microsoft.com/office/drawing/2014/main" id="{AF01EEC0-9748-D523-9608-32CD018C0DBF}"/>
              </a:ext>
            </a:extLst>
          </p:cNvPr>
          <p:cNvPicPr>
            <a:picLocks noChangeAspect="1"/>
          </p:cNvPicPr>
          <p:nvPr/>
        </p:nvPicPr>
        <p:blipFill rotWithShape="1">
          <a:blip r:embed="rId4"/>
          <a:srcRect t="12581" r="25541" b="23055"/>
          <a:stretch/>
        </p:blipFill>
        <p:spPr>
          <a:xfrm>
            <a:off x="5825368" y="3265724"/>
            <a:ext cx="6192688" cy="3276364"/>
          </a:xfrm>
          <a:prstGeom prst="rect">
            <a:avLst/>
          </a:prstGeom>
        </p:spPr>
      </p:pic>
    </p:spTree>
    <p:extLst>
      <p:ext uri="{BB962C8B-B14F-4D97-AF65-F5344CB8AC3E}">
        <p14:creationId xmlns:p14="http://schemas.microsoft.com/office/powerpoint/2010/main" val="2462683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Barriers in the Successful Application of DOE</a:t>
            </a:r>
            <a:endParaRPr lang="en-IN" dirty="0"/>
          </a:p>
        </p:txBody>
      </p:sp>
      <p:sp>
        <p:nvSpPr>
          <p:cNvPr id="3" name="Content Placeholder 2"/>
          <p:cNvSpPr>
            <a:spLocks noGrp="1"/>
          </p:cNvSpPr>
          <p:nvPr>
            <p:ph idx="1"/>
          </p:nvPr>
        </p:nvSpPr>
        <p:spPr/>
        <p:txBody>
          <a:bodyPr/>
          <a:lstStyle/>
          <a:p>
            <a:pPr marL="0" indent="0" algn="just" latinLnBrk="0">
              <a:lnSpc>
                <a:spcPct val="150000"/>
              </a:lnSpc>
              <a:buNone/>
            </a:pPr>
            <a:r>
              <a:rPr lang="en-US" sz="2400" dirty="0">
                <a:latin typeface="Arial" panose="020B0604020202020204" pitchFamily="34" charset="0"/>
                <a:cs typeface="Arial" panose="020B0604020202020204" pitchFamily="34" charset="0"/>
              </a:rPr>
              <a:t>The ‘effective’ application of DOE by industrial engineers is limited in many manufacturing </a:t>
            </a:r>
            <a:r>
              <a:rPr lang="en-US" sz="2400" dirty="0" err="1">
                <a:latin typeface="Arial" panose="020B0604020202020204" pitchFamily="34" charset="0"/>
                <a:cs typeface="Arial" panose="020B0604020202020204" pitchFamily="34" charset="0"/>
              </a:rPr>
              <a:t>organisations</a:t>
            </a:r>
            <a:r>
              <a:rPr lang="en-US" sz="2400" dirty="0">
                <a:latin typeface="Arial" panose="020B0604020202020204" pitchFamily="34" charset="0"/>
                <a:cs typeface="Arial" panose="020B0604020202020204" pitchFamily="34" charset="0"/>
              </a:rPr>
              <a:t>.</a:t>
            </a:r>
          </a:p>
          <a:p>
            <a:pPr marL="0" indent="0" algn="just" latinLnBrk="0">
              <a:lnSpc>
                <a:spcPct val="150000"/>
              </a:lnSpc>
              <a:buNone/>
            </a:pPr>
            <a:r>
              <a:rPr lang="en-US" sz="2400" dirty="0">
                <a:latin typeface="Arial" panose="020B0604020202020204" pitchFamily="34" charset="0"/>
                <a:cs typeface="Arial" panose="020B0604020202020204" pitchFamily="34" charset="0"/>
              </a:rPr>
              <a:t>Some noticeable barriers are as follows:</a:t>
            </a:r>
          </a:p>
          <a:p>
            <a:pPr algn="just" latinLnBrk="0">
              <a:lnSpc>
                <a:spcPct val="150000"/>
              </a:lnSpc>
            </a:pPr>
            <a:r>
              <a:rPr lang="en-US" sz="2400" dirty="0">
                <a:latin typeface="Arial" panose="020B0604020202020204" pitchFamily="34" charset="0"/>
                <a:cs typeface="Arial" panose="020B0604020202020204" pitchFamily="34" charset="0"/>
              </a:rPr>
              <a:t>Educational barriers</a:t>
            </a:r>
          </a:p>
          <a:p>
            <a:pPr algn="just" latinLnBrk="0">
              <a:lnSpc>
                <a:spcPct val="150000"/>
              </a:lnSpc>
            </a:pPr>
            <a:r>
              <a:rPr lang="en-US" sz="2400" dirty="0">
                <a:latin typeface="Arial" panose="020B0604020202020204" pitchFamily="34" charset="0"/>
                <a:cs typeface="Arial" panose="020B0604020202020204" pitchFamily="34" charset="0"/>
              </a:rPr>
              <a:t>Management barriers</a:t>
            </a:r>
          </a:p>
          <a:p>
            <a:pPr algn="just" latinLnBrk="0">
              <a:lnSpc>
                <a:spcPct val="150000"/>
              </a:lnSpc>
            </a:pPr>
            <a:r>
              <a:rPr lang="en-US" sz="2400" dirty="0">
                <a:latin typeface="Arial" panose="020B0604020202020204" pitchFamily="34" charset="0"/>
                <a:cs typeface="Arial" panose="020B0604020202020204" pitchFamily="34" charset="0"/>
              </a:rPr>
              <a:t>Cultural barriers</a:t>
            </a:r>
          </a:p>
          <a:p>
            <a:pPr algn="just" latinLnBrk="0">
              <a:lnSpc>
                <a:spcPct val="150000"/>
              </a:lnSpc>
            </a:pPr>
            <a:r>
              <a:rPr lang="en-US" sz="2400" dirty="0">
                <a:latin typeface="Arial" panose="020B0604020202020204" pitchFamily="34" charset="0"/>
                <a:cs typeface="Arial" panose="020B0604020202020204" pitchFamily="34" charset="0"/>
              </a:rPr>
              <a:t>Communication barriers</a:t>
            </a:r>
          </a:p>
          <a:p>
            <a:pPr algn="just" latinLnBrk="0">
              <a:lnSpc>
                <a:spcPct val="150000"/>
              </a:lnSpc>
            </a:pPr>
            <a:r>
              <a:rPr lang="en-US" sz="2400" dirty="0">
                <a:latin typeface="Arial" panose="020B0604020202020204" pitchFamily="34" charset="0"/>
                <a:cs typeface="Arial" panose="020B0604020202020204" pitchFamily="34" charset="0"/>
              </a:rPr>
              <a:t>Other barriers</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15</a:t>
            </a:fld>
            <a:endParaRPr lang="en-US" altLang="ko-KR"/>
          </a:p>
        </p:txBody>
      </p:sp>
    </p:spTree>
    <p:extLst>
      <p:ext uri="{BB962C8B-B14F-4D97-AF65-F5344CB8AC3E}">
        <p14:creationId xmlns:p14="http://schemas.microsoft.com/office/powerpoint/2010/main" val="22925907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047" y="146129"/>
            <a:ext cx="10264424" cy="431800"/>
          </a:xfrm>
        </p:spPr>
        <p:txBody>
          <a:bodyPr wrap="square" anchor="ctr">
            <a:normAutofit/>
          </a:bodyPr>
          <a:lstStyle/>
          <a:p>
            <a:pPr>
              <a:lnSpc>
                <a:spcPct val="90000"/>
              </a:lnSpc>
            </a:pPr>
            <a:r>
              <a:rPr lang="en-US" sz="2200" dirty="0"/>
              <a:t>2</a:t>
            </a:r>
            <a:r>
              <a:rPr lang="en-US" sz="2200" baseline="30000" dirty="0"/>
              <a:t>2 </a:t>
            </a:r>
            <a:r>
              <a:rPr lang="en-US" sz="2200" dirty="0"/>
              <a:t>factorial designs</a:t>
            </a:r>
            <a:endParaRPr lang="en-IN" sz="2200" dirty="0"/>
          </a:p>
        </p:txBody>
      </p:sp>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150</a:t>
            </a:fld>
            <a:endParaRPr lang="en-US" altLang="ko-KR"/>
          </a:p>
        </p:txBody>
      </p:sp>
      <p:pic>
        <p:nvPicPr>
          <p:cNvPr id="7" name="Picture 6">
            <a:extLst>
              <a:ext uri="{FF2B5EF4-FFF2-40B4-BE49-F238E27FC236}">
                <a16:creationId xmlns:a16="http://schemas.microsoft.com/office/drawing/2014/main" id="{F3CE4AB2-D57C-D87D-3D98-84D2E6C0FF4E}"/>
              </a:ext>
            </a:extLst>
          </p:cNvPr>
          <p:cNvPicPr>
            <a:picLocks noChangeAspect="1"/>
          </p:cNvPicPr>
          <p:nvPr/>
        </p:nvPicPr>
        <p:blipFill>
          <a:blip r:embed="rId3"/>
          <a:stretch>
            <a:fillRect/>
          </a:stretch>
        </p:blipFill>
        <p:spPr>
          <a:xfrm>
            <a:off x="230887" y="732206"/>
            <a:ext cx="11730225" cy="5393587"/>
          </a:xfrm>
          <a:prstGeom prst="rect">
            <a:avLst/>
          </a:prstGeom>
        </p:spPr>
      </p:pic>
      <p:sp>
        <p:nvSpPr>
          <p:cNvPr id="9" name="TextBox 8">
            <a:extLst>
              <a:ext uri="{FF2B5EF4-FFF2-40B4-BE49-F238E27FC236}">
                <a16:creationId xmlns:a16="http://schemas.microsoft.com/office/drawing/2014/main" id="{7D7DE563-0CF3-7B91-F516-5D2AD3D59068}"/>
              </a:ext>
            </a:extLst>
          </p:cNvPr>
          <p:cNvSpPr txBox="1"/>
          <p:nvPr/>
        </p:nvSpPr>
        <p:spPr>
          <a:xfrm>
            <a:off x="-17886" y="6111691"/>
            <a:ext cx="11978997" cy="307777"/>
          </a:xfrm>
          <a:prstGeom prst="rect">
            <a:avLst/>
          </a:prstGeom>
          <a:noFill/>
        </p:spPr>
        <p:txBody>
          <a:bodyPr wrap="square">
            <a:spAutoFit/>
          </a:bodyPr>
          <a:lstStyle/>
          <a:p>
            <a:r>
              <a:rPr lang="en-US" b="0" i="1" dirty="0">
                <a:solidFill>
                  <a:srgbClr val="575760"/>
                </a:solidFill>
                <a:effectLst/>
                <a:latin typeface="Helvetica" panose="020B0604020202020204" pitchFamily="34" charset="0"/>
              </a:rPr>
              <a:t>F value = variance of the group means (</a:t>
            </a:r>
            <a:r>
              <a:rPr lang="en-US" b="0" i="1" u="none" strike="noStrike" dirty="0">
                <a:solidFill>
                  <a:srgbClr val="005C85"/>
                </a:solidFill>
                <a:effectLst/>
                <a:latin typeface="Helvetica" panose="020B0604020202020204" pitchFamily="34" charset="0"/>
                <a:hlinkClick r:id="rId4"/>
              </a:rPr>
              <a:t>Mean Square Between</a:t>
            </a:r>
            <a:r>
              <a:rPr lang="en-US" b="0" i="1" dirty="0">
                <a:solidFill>
                  <a:srgbClr val="575760"/>
                </a:solidFill>
                <a:effectLst/>
                <a:latin typeface="Helvetica" panose="020B0604020202020204" pitchFamily="34" charset="0"/>
              </a:rPr>
              <a:t>) / mean of the within group variances (</a:t>
            </a:r>
            <a:r>
              <a:rPr lang="en-US" b="0" i="1" u="none" strike="noStrike" dirty="0">
                <a:solidFill>
                  <a:srgbClr val="005C85"/>
                </a:solidFill>
                <a:effectLst/>
                <a:latin typeface="Helvetica" panose="020B0604020202020204" pitchFamily="34" charset="0"/>
                <a:hlinkClick r:id="rId5"/>
              </a:rPr>
              <a:t>Mean Squared Error</a:t>
            </a:r>
            <a:r>
              <a:rPr lang="en-US" b="0" i="1" dirty="0">
                <a:solidFill>
                  <a:srgbClr val="575760"/>
                </a:solidFill>
                <a:effectLst/>
                <a:latin typeface="Helvetica" panose="020B0604020202020204" pitchFamily="34" charset="0"/>
              </a:rPr>
              <a:t>)</a:t>
            </a:r>
            <a:endParaRPr lang="en-IN" dirty="0"/>
          </a:p>
        </p:txBody>
      </p:sp>
    </p:spTree>
    <p:extLst>
      <p:ext uri="{BB962C8B-B14F-4D97-AF65-F5344CB8AC3E}">
        <p14:creationId xmlns:p14="http://schemas.microsoft.com/office/powerpoint/2010/main" val="34687626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9B02-69BF-183A-C316-0249E130C897}"/>
              </a:ext>
            </a:extLst>
          </p:cNvPr>
          <p:cNvSpPr>
            <a:spLocks noGrp="1"/>
          </p:cNvSpPr>
          <p:nvPr>
            <p:ph type="title"/>
          </p:nvPr>
        </p:nvSpPr>
        <p:spPr/>
        <p:txBody>
          <a:bodyPr/>
          <a:lstStyle/>
          <a:p>
            <a:r>
              <a:rPr lang="en-IN" dirty="0"/>
              <a:t>F-Distribution Table (</a:t>
            </a:r>
            <a:r>
              <a:rPr lang="en-IN" dirty="0">
                <a:highlight>
                  <a:srgbClr val="FFFF00"/>
                </a:highlight>
              </a:rPr>
              <a:t>alpha = 0.05</a:t>
            </a:r>
            <a:r>
              <a:rPr lang="en-IN" dirty="0"/>
              <a:t>) for Critical Value</a:t>
            </a:r>
          </a:p>
        </p:txBody>
      </p:sp>
      <p:sp>
        <p:nvSpPr>
          <p:cNvPr id="4" name="Slide Number Placeholder 3">
            <a:extLst>
              <a:ext uri="{FF2B5EF4-FFF2-40B4-BE49-F238E27FC236}">
                <a16:creationId xmlns:a16="http://schemas.microsoft.com/office/drawing/2014/main" id="{C324EC4E-1CEC-B55A-279E-AF0FE5242EB0}"/>
              </a:ext>
            </a:extLst>
          </p:cNvPr>
          <p:cNvSpPr>
            <a:spLocks noGrp="1"/>
          </p:cNvSpPr>
          <p:nvPr>
            <p:ph type="sldNum" sz="quarter" idx="10"/>
          </p:nvPr>
        </p:nvSpPr>
        <p:spPr/>
        <p:txBody>
          <a:bodyPr/>
          <a:lstStyle/>
          <a:p>
            <a:pPr>
              <a:defRPr/>
            </a:pPr>
            <a:fld id="{DBBF992C-F1AA-4A66-8CC7-87949E2D5226}" type="slidenum">
              <a:rPr lang="en-US" altLang="ko-KR" smtClean="0"/>
              <a:pPr>
                <a:defRPr/>
              </a:pPr>
              <a:t>151</a:t>
            </a:fld>
            <a:endParaRPr lang="en-US" altLang="ko-KR"/>
          </a:p>
        </p:txBody>
      </p:sp>
      <p:pic>
        <p:nvPicPr>
          <p:cNvPr id="1026" name="Picture 2">
            <a:extLst>
              <a:ext uri="{FF2B5EF4-FFF2-40B4-BE49-F238E27FC236}">
                <a16:creationId xmlns:a16="http://schemas.microsoft.com/office/drawing/2014/main" id="{EE00E3A1-15B9-54B3-BA7A-D09B093B3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274" y="1024219"/>
            <a:ext cx="8728314" cy="531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8243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Example 2</a:t>
            </a:r>
            <a:r>
              <a:rPr lang="en-US" baseline="30000" dirty="0">
                <a:ea typeface="Verdana" panose="020B0604030504040204" pitchFamily="34" charset="0"/>
              </a:rPr>
              <a:t>2</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152</a:t>
            </a:fld>
            <a:endParaRPr lang="en-US" altLang="ko-KR"/>
          </a:p>
        </p:txBody>
      </p:sp>
      <p:pic>
        <p:nvPicPr>
          <p:cNvPr id="5" name="Picture 4"/>
          <p:cNvPicPr>
            <a:picLocks noChangeAspect="1"/>
          </p:cNvPicPr>
          <p:nvPr/>
        </p:nvPicPr>
        <p:blipFill rotWithShape="1">
          <a:blip r:embed="rId2"/>
          <a:srcRect r="1020"/>
          <a:stretch/>
        </p:blipFill>
        <p:spPr>
          <a:xfrm>
            <a:off x="134876" y="593468"/>
            <a:ext cx="11613751" cy="5188739"/>
          </a:xfrm>
          <a:prstGeom prst="rect">
            <a:avLst/>
          </a:prstGeom>
        </p:spPr>
      </p:pic>
      <p:sp>
        <p:nvSpPr>
          <p:cNvPr id="3" name="TextBox 2">
            <a:extLst>
              <a:ext uri="{FF2B5EF4-FFF2-40B4-BE49-F238E27FC236}">
                <a16:creationId xmlns:a16="http://schemas.microsoft.com/office/drawing/2014/main" id="{53997F36-7B2A-121F-4D4C-EA27D73FFF35}"/>
              </a:ext>
            </a:extLst>
          </p:cNvPr>
          <p:cNvSpPr txBox="1"/>
          <p:nvPr/>
        </p:nvSpPr>
        <p:spPr>
          <a:xfrm>
            <a:off x="213003" y="5802867"/>
            <a:ext cx="11978997" cy="461665"/>
          </a:xfrm>
          <a:prstGeom prst="rect">
            <a:avLst/>
          </a:prstGeom>
          <a:noFill/>
        </p:spPr>
        <p:txBody>
          <a:bodyPr wrap="square">
            <a:spAutoFit/>
          </a:bodyPr>
          <a:lstStyle/>
          <a:p>
            <a:r>
              <a:rPr lang="en-US" sz="2400" b="1" i="1" dirty="0">
                <a:solidFill>
                  <a:srgbClr val="FF0000"/>
                </a:solidFill>
                <a:effectLst/>
                <a:latin typeface="Helvetica" panose="020B0604020202020204" pitchFamily="34" charset="0"/>
              </a:rPr>
              <a:t>If F value is greater than the F-</a:t>
            </a:r>
            <a:r>
              <a:rPr lang="en-IN" sz="2400" b="1" dirty="0">
                <a:solidFill>
                  <a:srgbClr val="FF0000"/>
                </a:solidFill>
              </a:rPr>
              <a:t> Critical Value, then significant difference exists</a:t>
            </a:r>
          </a:p>
        </p:txBody>
      </p:sp>
      <p:sp>
        <p:nvSpPr>
          <p:cNvPr id="6" name="TextBox 5">
            <a:extLst>
              <a:ext uri="{FF2B5EF4-FFF2-40B4-BE49-F238E27FC236}">
                <a16:creationId xmlns:a16="http://schemas.microsoft.com/office/drawing/2014/main" id="{5FF5F52C-237B-7A60-F5AC-B8E3BACA1877}"/>
              </a:ext>
            </a:extLst>
          </p:cNvPr>
          <p:cNvSpPr txBox="1"/>
          <p:nvPr/>
        </p:nvSpPr>
        <p:spPr>
          <a:xfrm>
            <a:off x="6612241" y="60130"/>
            <a:ext cx="4843442" cy="1015663"/>
          </a:xfrm>
          <a:prstGeom prst="rect">
            <a:avLst/>
          </a:prstGeom>
          <a:noFill/>
        </p:spPr>
        <p:txBody>
          <a:bodyPr wrap="none" rtlCol="0">
            <a:spAutoFit/>
          </a:bodyPr>
          <a:lstStyle/>
          <a:p>
            <a:r>
              <a:rPr lang="en-IN" sz="2000" dirty="0">
                <a:highlight>
                  <a:srgbClr val="FFFF00"/>
                </a:highlight>
                <a:latin typeface="Arial" panose="020B0604020202020204" pitchFamily="34" charset="0"/>
                <a:cs typeface="Arial" panose="020B0604020202020204" pitchFamily="34" charset="0"/>
              </a:rPr>
              <a:t>Factor A: F Critical Value (1,8) = 5.3177</a:t>
            </a:r>
          </a:p>
          <a:p>
            <a:r>
              <a:rPr lang="en-IN" sz="2000" dirty="0">
                <a:highlight>
                  <a:srgbClr val="00FFFF"/>
                </a:highlight>
                <a:latin typeface="Arial" panose="020B0604020202020204" pitchFamily="34" charset="0"/>
                <a:cs typeface="Arial" panose="020B0604020202020204" pitchFamily="34" charset="0"/>
              </a:rPr>
              <a:t>Factor B: F Critical Value (1,8) = 5.3177</a:t>
            </a:r>
          </a:p>
          <a:p>
            <a:r>
              <a:rPr lang="en-IN" sz="2000" dirty="0">
                <a:highlight>
                  <a:srgbClr val="FFCC99"/>
                </a:highlight>
                <a:latin typeface="Arial" panose="020B0604020202020204" pitchFamily="34" charset="0"/>
                <a:cs typeface="Arial" panose="020B0604020202020204" pitchFamily="34" charset="0"/>
              </a:rPr>
              <a:t>Factor AB: F Critical Value (1,8) = 5.3177</a:t>
            </a:r>
          </a:p>
        </p:txBody>
      </p:sp>
      <p:sp>
        <p:nvSpPr>
          <p:cNvPr id="7" name="Oval 6">
            <a:extLst>
              <a:ext uri="{FF2B5EF4-FFF2-40B4-BE49-F238E27FC236}">
                <a16:creationId xmlns:a16="http://schemas.microsoft.com/office/drawing/2014/main" id="{B160A41E-4B5A-474B-C675-D93A3F1013F2}"/>
              </a:ext>
            </a:extLst>
          </p:cNvPr>
          <p:cNvSpPr/>
          <p:nvPr/>
        </p:nvSpPr>
        <p:spPr>
          <a:xfrm>
            <a:off x="5193947" y="2986348"/>
            <a:ext cx="440947" cy="4680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8" name="Oval 7">
            <a:extLst>
              <a:ext uri="{FF2B5EF4-FFF2-40B4-BE49-F238E27FC236}">
                <a16:creationId xmlns:a16="http://schemas.microsoft.com/office/drawing/2014/main" id="{0C878170-7F31-B01C-A22E-C14D40397F8E}"/>
              </a:ext>
            </a:extLst>
          </p:cNvPr>
          <p:cNvSpPr/>
          <p:nvPr/>
        </p:nvSpPr>
        <p:spPr>
          <a:xfrm>
            <a:off x="5187001" y="4437112"/>
            <a:ext cx="440947" cy="4680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10" name="TextBox 9">
            <a:extLst>
              <a:ext uri="{FF2B5EF4-FFF2-40B4-BE49-F238E27FC236}">
                <a16:creationId xmlns:a16="http://schemas.microsoft.com/office/drawing/2014/main" id="{D6FDE031-EDBB-DD78-2FA4-72E825C31CB0}"/>
              </a:ext>
            </a:extLst>
          </p:cNvPr>
          <p:cNvSpPr txBox="1"/>
          <p:nvPr/>
        </p:nvSpPr>
        <p:spPr>
          <a:xfrm>
            <a:off x="6611816" y="4863591"/>
            <a:ext cx="6096000" cy="1323439"/>
          </a:xfrm>
          <a:prstGeom prst="rect">
            <a:avLst/>
          </a:prstGeom>
          <a:noFill/>
        </p:spPr>
        <p:txBody>
          <a:bodyPr wrap="square">
            <a:spAutoFit/>
          </a:bodyPr>
          <a:lstStyle/>
          <a:p>
            <a:r>
              <a:rPr lang="en-IN" sz="2000" dirty="0">
                <a:highlight>
                  <a:srgbClr val="FFFF00"/>
                </a:highlight>
                <a:latin typeface="Arial" panose="020B0604020202020204" pitchFamily="34" charset="0"/>
                <a:cs typeface="Arial" panose="020B0604020202020204" pitchFamily="34" charset="0"/>
              </a:rPr>
              <a:t>Factor A: F Value &gt; F- Critical Value, P&lt;0.05</a:t>
            </a:r>
          </a:p>
          <a:p>
            <a:r>
              <a:rPr lang="en-IN" sz="2000" dirty="0">
                <a:highlight>
                  <a:srgbClr val="00FFFF"/>
                </a:highlight>
                <a:latin typeface="Arial" panose="020B0604020202020204" pitchFamily="34" charset="0"/>
                <a:cs typeface="Arial" panose="020B0604020202020204" pitchFamily="34" charset="0"/>
              </a:rPr>
              <a:t>Factor B: F Value &gt; F- Critical Value, P&lt;0.05</a:t>
            </a:r>
          </a:p>
          <a:p>
            <a:r>
              <a:rPr lang="en-IN" sz="2000" dirty="0">
                <a:highlight>
                  <a:srgbClr val="FFCC99"/>
                </a:highlight>
                <a:latin typeface="Arial" panose="020B0604020202020204" pitchFamily="34" charset="0"/>
                <a:cs typeface="Arial" panose="020B0604020202020204" pitchFamily="34" charset="0"/>
              </a:rPr>
              <a:t>Factor AB: F Value &lt; F- Critical Value, P&gt;0.05</a:t>
            </a:r>
          </a:p>
          <a:p>
            <a:endParaRPr lang="en-IN" sz="2000"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3158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Example (2) 2</a:t>
            </a:r>
            <a:r>
              <a:rPr lang="en-US" baseline="30000" dirty="0">
                <a:ea typeface="Verdana" panose="020B0604030504040204" pitchFamily="34" charset="0"/>
              </a:rPr>
              <a:t>2</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153</a:t>
            </a:fld>
            <a:endParaRPr lang="en-US" altLang="ko-KR"/>
          </a:p>
        </p:txBody>
      </p:sp>
      <p:sp>
        <p:nvSpPr>
          <p:cNvPr id="6" name="Content Placeholder 7">
            <a:extLst>
              <a:ext uri="{FF2B5EF4-FFF2-40B4-BE49-F238E27FC236}">
                <a16:creationId xmlns:a16="http://schemas.microsoft.com/office/drawing/2014/main" id="{D183192B-E54F-32D4-110C-F76B03FD9923}"/>
              </a:ext>
            </a:extLst>
          </p:cNvPr>
          <p:cNvSpPr>
            <a:spLocks noGrp="1"/>
          </p:cNvSpPr>
          <p:nvPr>
            <p:ph sz="quarter" idx="1"/>
          </p:nvPr>
        </p:nvSpPr>
        <p:spPr>
          <a:xfrm>
            <a:off x="371364" y="980728"/>
            <a:ext cx="11659852" cy="4495800"/>
          </a:xfrm>
        </p:spPr>
        <p:txBody>
          <a:bodyPr/>
          <a:lstStyle/>
          <a:p>
            <a:pPr marL="0" indent="0" algn="just" latinLnBrk="0">
              <a:buNone/>
              <a:defRPr/>
            </a:pPr>
            <a:r>
              <a:rPr lang="en-US" sz="2400" dirty="0">
                <a:latin typeface="Arial" panose="020B0604020202020204" pitchFamily="34" charset="0"/>
                <a:cs typeface="Arial" panose="020B0604020202020204" pitchFamily="34" charset="0"/>
              </a:rPr>
              <a:t>An article in the AT&amp;T Technical Journal describes the application of </a:t>
            </a:r>
            <a:r>
              <a:rPr lang="en-US" sz="2400" b="1" dirty="0">
                <a:latin typeface="Arial" panose="020B0604020202020204" pitchFamily="34" charset="0"/>
                <a:cs typeface="Arial" panose="020B0604020202020204" pitchFamily="34" charset="0"/>
              </a:rPr>
              <a:t>two-level factorial designs</a:t>
            </a:r>
            <a:r>
              <a:rPr lang="en-US" sz="2400" dirty="0">
                <a:latin typeface="Arial" panose="020B0604020202020204" pitchFamily="34" charset="0"/>
                <a:cs typeface="Arial" panose="020B0604020202020204" pitchFamily="34" charset="0"/>
              </a:rPr>
              <a:t> to integrated circuit manufacturing. </a:t>
            </a:r>
            <a:r>
              <a:rPr lang="en-US" sz="2400" b="1" dirty="0">
                <a:latin typeface="Arial" panose="020B0604020202020204" pitchFamily="34" charset="0"/>
                <a:cs typeface="Arial" panose="020B0604020202020204" pitchFamily="34" charset="0"/>
              </a:rPr>
              <a:t>A basic processing step in this industry is to grow an epitaxial layer on polished silicon wafers</a:t>
            </a:r>
            <a:r>
              <a:rPr lang="en-US" sz="2400" dirty="0">
                <a:latin typeface="Arial" panose="020B0604020202020204" pitchFamily="34" charset="0"/>
                <a:cs typeface="Arial" panose="020B0604020202020204" pitchFamily="34" charset="0"/>
              </a:rPr>
              <a:t>. The wafers are mounted on a susceptor and positioned inside a bell jar. Chemical vapors are introduced through nozzles near the top of the jar. The susceptor is rotated, and heat is applied.</a:t>
            </a:r>
          </a:p>
          <a:p>
            <a:pPr marL="0" indent="0" algn="just" latinLnBrk="0">
              <a:buNone/>
              <a:defRPr/>
            </a:pPr>
            <a:r>
              <a:rPr lang="en-US" sz="2400" b="1" dirty="0">
                <a:latin typeface="Arial" panose="020B0604020202020204" pitchFamily="34" charset="0"/>
                <a:cs typeface="Arial" panose="020B0604020202020204" pitchFamily="34" charset="0"/>
              </a:rPr>
              <a:t>A  deposition time and B  arsenic flow rate</a:t>
            </a:r>
            <a:r>
              <a:rPr lang="en-US" sz="2400" dirty="0">
                <a:latin typeface="Arial" panose="020B0604020202020204" pitchFamily="34" charset="0"/>
                <a:cs typeface="Arial" panose="020B0604020202020204" pitchFamily="34" charset="0"/>
              </a:rPr>
              <a:t>.</a:t>
            </a:r>
          </a:p>
          <a:p>
            <a:pPr marL="0" indent="0" algn="just" latinLnBrk="0">
              <a:buNone/>
              <a:defRPr/>
            </a:pPr>
            <a:r>
              <a:rPr lang="en-US" sz="2400" dirty="0">
                <a:latin typeface="Arial" panose="020B0604020202020204" pitchFamily="34" charset="0"/>
                <a:cs typeface="Arial" panose="020B0604020202020204" pitchFamily="34" charset="0"/>
              </a:rPr>
              <a:t>two levels of deposition time are  short (-) and  long (+)</a:t>
            </a:r>
          </a:p>
          <a:p>
            <a:pPr marL="0" indent="0" algn="just" latinLnBrk="0">
              <a:buNone/>
              <a:defRPr/>
            </a:pPr>
            <a:r>
              <a:rPr lang="en-US" sz="2400" dirty="0">
                <a:latin typeface="Arial" panose="020B0604020202020204" pitchFamily="34" charset="0"/>
                <a:cs typeface="Arial" panose="020B0604020202020204" pitchFamily="34" charset="0"/>
              </a:rPr>
              <a:t>two levels of arsenic flow rate are  55% (-) and 59%(+)</a:t>
            </a:r>
          </a:p>
          <a:p>
            <a:pPr marL="0" indent="0" algn="just" latinLnBrk="0">
              <a:buNone/>
              <a:defRPr/>
            </a:pPr>
            <a:r>
              <a:rPr lang="en-US" sz="2400" dirty="0">
                <a:latin typeface="Arial" panose="020B0604020202020204" pitchFamily="34" charset="0"/>
                <a:cs typeface="Arial" panose="020B0604020202020204" pitchFamily="34" charset="0"/>
              </a:rPr>
              <a:t>n=4 replications</a:t>
            </a:r>
          </a:p>
        </p:txBody>
      </p:sp>
      <p:pic>
        <p:nvPicPr>
          <p:cNvPr id="7" name="Picture 18">
            <a:extLst>
              <a:ext uri="{FF2B5EF4-FFF2-40B4-BE49-F238E27FC236}">
                <a16:creationId xmlns:a16="http://schemas.microsoft.com/office/drawing/2014/main" id="{FD91DF06-4EE9-4453-1F9C-8A910B80F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836" y="4833156"/>
            <a:ext cx="68961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49163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Example (2) 2</a:t>
            </a:r>
            <a:r>
              <a:rPr lang="en-US" baseline="30000" dirty="0">
                <a:ea typeface="Verdana" panose="020B0604030504040204" pitchFamily="34" charset="0"/>
              </a:rPr>
              <a:t>2</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154</a:t>
            </a:fld>
            <a:endParaRPr lang="en-US" altLang="ko-KR"/>
          </a:p>
        </p:txBody>
      </p:sp>
      <p:pic>
        <p:nvPicPr>
          <p:cNvPr id="7" name="Picture 18">
            <a:extLst>
              <a:ext uri="{FF2B5EF4-FFF2-40B4-BE49-F238E27FC236}">
                <a16:creationId xmlns:a16="http://schemas.microsoft.com/office/drawing/2014/main" id="{FD91DF06-4EE9-4453-1F9C-8A910B80F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86" y="1628800"/>
            <a:ext cx="11147028" cy="234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7944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Example (2) 2</a:t>
            </a:r>
            <a:r>
              <a:rPr lang="en-US" baseline="30000" dirty="0">
                <a:ea typeface="Verdana" panose="020B0604030504040204" pitchFamily="34" charset="0"/>
              </a:rPr>
              <a:t>2</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155</a:t>
            </a:fld>
            <a:endParaRPr lang="en-US" altLang="ko-KR"/>
          </a:p>
        </p:txBody>
      </p:sp>
      <p:sp>
        <p:nvSpPr>
          <p:cNvPr id="6" name="Content Placeholder 7">
            <a:extLst>
              <a:ext uri="{FF2B5EF4-FFF2-40B4-BE49-F238E27FC236}">
                <a16:creationId xmlns:a16="http://schemas.microsoft.com/office/drawing/2014/main" id="{D183192B-E54F-32D4-110C-F76B03FD9923}"/>
              </a:ext>
            </a:extLst>
          </p:cNvPr>
          <p:cNvSpPr>
            <a:spLocks noGrp="1"/>
          </p:cNvSpPr>
          <p:nvPr>
            <p:ph sz="quarter" idx="1"/>
          </p:nvPr>
        </p:nvSpPr>
        <p:spPr>
          <a:xfrm>
            <a:off x="371364" y="980728"/>
            <a:ext cx="5832648" cy="4495800"/>
          </a:xfrm>
        </p:spPr>
        <p:txBody>
          <a:bodyPr/>
          <a:lstStyle/>
          <a:p>
            <a:pPr marL="0" indent="0" algn="just" latinLnBrk="0">
              <a:buNone/>
              <a:defRPr/>
            </a:pPr>
            <a:r>
              <a:rPr lang="en-US" sz="2400" b="1" dirty="0">
                <a:highlight>
                  <a:srgbClr val="FFFF00"/>
                </a:highlight>
                <a:latin typeface="Arial" panose="020B0604020202020204" pitchFamily="34" charset="0"/>
                <a:cs typeface="Arial" panose="020B0604020202020204" pitchFamily="34" charset="0"/>
              </a:rPr>
              <a:t>Effect of A, B, AB..?</a:t>
            </a:r>
          </a:p>
        </p:txBody>
      </p:sp>
      <p:pic>
        <p:nvPicPr>
          <p:cNvPr id="3" name="Picture 5">
            <a:extLst>
              <a:ext uri="{FF2B5EF4-FFF2-40B4-BE49-F238E27FC236}">
                <a16:creationId xmlns:a16="http://schemas.microsoft.com/office/drawing/2014/main" id="{607F4AC3-964A-0C80-83B8-CC9766CA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88" y="1844824"/>
            <a:ext cx="47434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7">
            <a:extLst>
              <a:ext uri="{FF2B5EF4-FFF2-40B4-BE49-F238E27FC236}">
                <a16:creationId xmlns:a16="http://schemas.microsoft.com/office/drawing/2014/main" id="{AD95C5EA-FC03-238A-F053-466678095380}"/>
              </a:ext>
            </a:extLst>
          </p:cNvPr>
          <p:cNvSpPr txBox="1">
            <a:spLocks/>
          </p:cNvSpPr>
          <p:nvPr/>
        </p:nvSpPr>
        <p:spPr>
          <a:xfrm>
            <a:off x="6611816" y="1052736"/>
            <a:ext cx="5832648" cy="4495800"/>
          </a:xfrm>
          <a:prstGeom prst="rect">
            <a:avLst/>
          </a:prstGeom>
        </p:spPr>
        <p:txBody>
          <a:bodyPr/>
          <a:lstStyle>
            <a:lvl1pPr marL="422041" indent="-422041" algn="l" rtl="0" eaLnBrk="0" fontAlgn="base" latinLnBrk="1" hangingPunct="0">
              <a:spcBef>
                <a:spcPct val="20000"/>
              </a:spcBef>
              <a:spcAft>
                <a:spcPct val="0"/>
              </a:spcAft>
              <a:buChar char="•"/>
              <a:defRPr kumimoji="1" sz="3939">
                <a:solidFill>
                  <a:schemeClr val="tx1"/>
                </a:solidFill>
                <a:latin typeface="+mn-lt"/>
                <a:ea typeface="+mn-ea"/>
                <a:cs typeface="+mn-cs"/>
              </a:defRPr>
            </a:lvl1pPr>
            <a:lvl2pPr marL="914423" indent="-351701" algn="l" rtl="0" eaLnBrk="0" fontAlgn="base" latinLnBrk="1" hangingPunct="0">
              <a:spcBef>
                <a:spcPct val="20000"/>
              </a:spcBef>
              <a:spcAft>
                <a:spcPct val="0"/>
              </a:spcAft>
              <a:buChar char="–"/>
              <a:defRPr kumimoji="1" sz="3446">
                <a:solidFill>
                  <a:schemeClr val="tx1"/>
                </a:solidFill>
                <a:latin typeface="+mn-lt"/>
                <a:ea typeface="+mn-ea"/>
              </a:defRPr>
            </a:lvl2pPr>
            <a:lvl3pPr marL="1406804" indent="-281361" algn="l" rtl="0" eaLnBrk="0" fontAlgn="base" latinLnBrk="1" hangingPunct="0">
              <a:spcBef>
                <a:spcPct val="20000"/>
              </a:spcBef>
              <a:spcAft>
                <a:spcPct val="0"/>
              </a:spcAft>
              <a:buChar char="•"/>
              <a:defRPr kumimoji="1" sz="2954">
                <a:solidFill>
                  <a:schemeClr val="tx1"/>
                </a:solidFill>
                <a:latin typeface="+mn-lt"/>
                <a:ea typeface="+mn-ea"/>
              </a:defRPr>
            </a:lvl3pPr>
            <a:lvl4pPr marL="1969526" indent="-281361" algn="l" rtl="0" eaLnBrk="0" fontAlgn="base" latinLnBrk="1" hangingPunct="0">
              <a:spcBef>
                <a:spcPct val="20000"/>
              </a:spcBef>
              <a:spcAft>
                <a:spcPct val="0"/>
              </a:spcAft>
              <a:buChar char="–"/>
              <a:defRPr kumimoji="1" sz="2462">
                <a:solidFill>
                  <a:schemeClr val="tx1"/>
                </a:solidFill>
                <a:latin typeface="+mn-lt"/>
                <a:ea typeface="+mn-ea"/>
              </a:defRPr>
            </a:lvl4pPr>
            <a:lvl5pPr marL="2532248" indent="-281361" algn="l" rtl="0" eaLnBrk="0" fontAlgn="base" latinLnBrk="1" hangingPunct="0">
              <a:spcBef>
                <a:spcPct val="20000"/>
              </a:spcBef>
              <a:spcAft>
                <a:spcPct val="0"/>
              </a:spcAft>
              <a:buChar char="»"/>
              <a:defRPr kumimoji="1" sz="2462">
                <a:solidFill>
                  <a:schemeClr val="tx1"/>
                </a:solidFill>
                <a:latin typeface="+mn-lt"/>
                <a:ea typeface="+mn-ea"/>
              </a:defRPr>
            </a:lvl5pPr>
            <a:lvl6pPr marL="3094970" indent="-281361" algn="l" rtl="0" fontAlgn="base" latinLnBrk="1">
              <a:spcBef>
                <a:spcPct val="20000"/>
              </a:spcBef>
              <a:spcAft>
                <a:spcPct val="0"/>
              </a:spcAft>
              <a:buChar char="»"/>
              <a:defRPr kumimoji="1" sz="2462">
                <a:solidFill>
                  <a:schemeClr val="tx1"/>
                </a:solidFill>
                <a:latin typeface="+mn-lt"/>
                <a:ea typeface="+mn-ea"/>
              </a:defRPr>
            </a:lvl6pPr>
            <a:lvl7pPr marL="3657691" indent="-281361" algn="l" rtl="0" fontAlgn="base" latinLnBrk="1">
              <a:spcBef>
                <a:spcPct val="20000"/>
              </a:spcBef>
              <a:spcAft>
                <a:spcPct val="0"/>
              </a:spcAft>
              <a:buChar char="»"/>
              <a:defRPr kumimoji="1" sz="2462">
                <a:solidFill>
                  <a:schemeClr val="tx1"/>
                </a:solidFill>
                <a:latin typeface="+mn-lt"/>
                <a:ea typeface="+mn-ea"/>
              </a:defRPr>
            </a:lvl7pPr>
            <a:lvl8pPr marL="4220413" indent="-281361" algn="l" rtl="0" fontAlgn="base" latinLnBrk="1">
              <a:spcBef>
                <a:spcPct val="20000"/>
              </a:spcBef>
              <a:spcAft>
                <a:spcPct val="0"/>
              </a:spcAft>
              <a:buChar char="»"/>
              <a:defRPr kumimoji="1" sz="2462">
                <a:solidFill>
                  <a:schemeClr val="tx1"/>
                </a:solidFill>
                <a:latin typeface="+mn-lt"/>
                <a:ea typeface="+mn-ea"/>
              </a:defRPr>
            </a:lvl8pPr>
            <a:lvl9pPr marL="4783135" indent="-281361" algn="l" rtl="0" fontAlgn="base" latinLnBrk="1">
              <a:spcBef>
                <a:spcPct val="20000"/>
              </a:spcBef>
              <a:spcAft>
                <a:spcPct val="0"/>
              </a:spcAft>
              <a:buChar char="»"/>
              <a:defRPr kumimoji="1" sz="2462">
                <a:solidFill>
                  <a:schemeClr val="tx1"/>
                </a:solidFill>
                <a:latin typeface="+mn-lt"/>
                <a:ea typeface="+mn-ea"/>
              </a:defRPr>
            </a:lvl9pPr>
          </a:lstStyle>
          <a:p>
            <a:pPr marL="0" indent="0" algn="just" latinLnBrk="0">
              <a:buFontTx/>
              <a:buNone/>
              <a:defRPr/>
            </a:pPr>
            <a:r>
              <a:rPr lang="en-US" sz="2400" b="1" kern="0" dirty="0">
                <a:highlight>
                  <a:srgbClr val="FFFF00"/>
                </a:highlight>
                <a:latin typeface="Arial" panose="020B0604020202020204" pitchFamily="34" charset="0"/>
                <a:cs typeface="Arial" panose="020B0604020202020204" pitchFamily="34" charset="0"/>
              </a:rPr>
              <a:t>SS of A, B, AB..?</a:t>
            </a:r>
          </a:p>
        </p:txBody>
      </p:sp>
      <p:pic>
        <p:nvPicPr>
          <p:cNvPr id="8" name="Picture 7">
            <a:extLst>
              <a:ext uri="{FF2B5EF4-FFF2-40B4-BE49-F238E27FC236}">
                <a16:creationId xmlns:a16="http://schemas.microsoft.com/office/drawing/2014/main" id="{57EFAC10-ED68-8203-3D39-D33A11529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076" y="1846548"/>
            <a:ext cx="3757612"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a:extLst>
              <a:ext uri="{FF2B5EF4-FFF2-40B4-BE49-F238E27FC236}">
                <a16:creationId xmlns:a16="http://schemas.microsoft.com/office/drawing/2014/main" id="{C076EE3F-B9FF-57FD-F20B-6EC95DC1A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642" y="4249886"/>
            <a:ext cx="63246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70754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2</a:t>
            </a:r>
            <a:r>
              <a:rPr lang="en-US" baseline="30000" dirty="0">
                <a:ea typeface="Verdana" panose="020B0604030504040204" pitchFamily="34" charset="0"/>
              </a:rPr>
              <a:t>3</a:t>
            </a:r>
            <a:r>
              <a:rPr lang="en-US" dirty="0">
                <a:ea typeface="Verdana" panose="020B0604030504040204" pitchFamily="34" charset="0"/>
              </a:rPr>
              <a:t> factorial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156</a:t>
            </a:fld>
            <a:endParaRPr lang="en-US" altLang="ko-KR"/>
          </a:p>
        </p:txBody>
      </p:sp>
      <p:pic>
        <p:nvPicPr>
          <p:cNvPr id="5" name="Picture 7">
            <a:extLst>
              <a:ext uri="{FF2B5EF4-FFF2-40B4-BE49-F238E27FC236}">
                <a16:creationId xmlns:a16="http://schemas.microsoft.com/office/drawing/2014/main" id="{D73C74A2-C9F4-9733-A71A-51B5A189A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22" y="2027003"/>
            <a:ext cx="55340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FE731DF1-F61B-964A-2218-5D748688ECB3}"/>
              </a:ext>
            </a:extLst>
          </p:cNvPr>
          <p:cNvSpPr>
            <a:spLocks noGrp="1"/>
          </p:cNvSpPr>
          <p:nvPr>
            <p:ph sz="quarter" idx="1"/>
          </p:nvPr>
        </p:nvSpPr>
        <p:spPr>
          <a:xfrm>
            <a:off x="622018" y="1025169"/>
            <a:ext cx="11378638" cy="4495800"/>
          </a:xfrm>
        </p:spPr>
        <p:txBody>
          <a:bodyPr/>
          <a:lstStyle/>
          <a:p>
            <a:pPr eaLnBrk="1" hangingPunct="1"/>
            <a:r>
              <a:rPr lang="en-US" altLang="en-US" sz="2400" dirty="0">
                <a:latin typeface="Arial" panose="020B0604020202020204" pitchFamily="34" charset="0"/>
                <a:cs typeface="Arial" panose="020B0604020202020204" pitchFamily="34" charset="0"/>
              </a:rPr>
              <a:t>The experiment consists of k factors, each factor consists of 2 level (+,-)</a:t>
            </a:r>
          </a:p>
          <a:p>
            <a:pPr eaLnBrk="1" hangingPunct="1"/>
            <a:r>
              <a:rPr lang="en-US" altLang="en-US" sz="2400" dirty="0">
                <a:latin typeface="Arial" panose="020B0604020202020204" pitchFamily="34" charset="0"/>
                <a:cs typeface="Arial" panose="020B0604020202020204" pitchFamily="34" charset="0"/>
              </a:rPr>
              <a:t>For example k=3; </a:t>
            </a:r>
          </a:p>
        </p:txBody>
      </p:sp>
      <p:pic>
        <p:nvPicPr>
          <p:cNvPr id="7" name="Picture 6">
            <a:extLst>
              <a:ext uri="{FF2B5EF4-FFF2-40B4-BE49-F238E27FC236}">
                <a16:creationId xmlns:a16="http://schemas.microsoft.com/office/drawing/2014/main" id="{A94E36BF-0584-71C8-3804-430A706A8F4A}"/>
              </a:ext>
            </a:extLst>
          </p:cNvPr>
          <p:cNvPicPr>
            <a:picLocks noChangeAspect="1"/>
          </p:cNvPicPr>
          <p:nvPr/>
        </p:nvPicPr>
        <p:blipFill>
          <a:blip r:embed="rId3"/>
          <a:stretch>
            <a:fillRect/>
          </a:stretch>
        </p:blipFill>
        <p:spPr>
          <a:xfrm>
            <a:off x="5927493" y="2054206"/>
            <a:ext cx="6156684" cy="2749587"/>
          </a:xfrm>
          <a:prstGeom prst="rect">
            <a:avLst/>
          </a:prstGeom>
        </p:spPr>
      </p:pic>
    </p:spTree>
    <p:extLst>
      <p:ext uri="{BB962C8B-B14F-4D97-AF65-F5344CB8AC3E}">
        <p14:creationId xmlns:p14="http://schemas.microsoft.com/office/powerpoint/2010/main" val="1087096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2</a:t>
            </a:r>
            <a:r>
              <a:rPr lang="en-US" baseline="30000" dirty="0">
                <a:ea typeface="Verdana" panose="020B0604030504040204" pitchFamily="34" charset="0"/>
              </a:rPr>
              <a:t>3</a:t>
            </a:r>
            <a:r>
              <a:rPr lang="en-US" dirty="0">
                <a:ea typeface="Verdana" panose="020B0604030504040204" pitchFamily="34" charset="0"/>
              </a:rPr>
              <a:t> factorial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157</a:t>
            </a:fld>
            <a:endParaRPr lang="en-US" altLang="ko-KR"/>
          </a:p>
        </p:txBody>
      </p:sp>
      <p:sp>
        <p:nvSpPr>
          <p:cNvPr id="6" name="Content Placeholder 2">
            <a:extLst>
              <a:ext uri="{FF2B5EF4-FFF2-40B4-BE49-F238E27FC236}">
                <a16:creationId xmlns:a16="http://schemas.microsoft.com/office/drawing/2014/main" id="{2A7B7E45-3ED8-A8F6-A614-C77BEB0BE096}"/>
              </a:ext>
            </a:extLst>
          </p:cNvPr>
          <p:cNvSpPr>
            <a:spLocks noGrp="1"/>
          </p:cNvSpPr>
          <p:nvPr>
            <p:ph sz="quarter" idx="1"/>
          </p:nvPr>
        </p:nvSpPr>
        <p:spPr>
          <a:xfrm>
            <a:off x="622018" y="1025169"/>
            <a:ext cx="11378638" cy="4495800"/>
          </a:xfrm>
        </p:spPr>
        <p:txBody>
          <a:bodyPr/>
          <a:lstStyle/>
          <a:p>
            <a:pPr eaLnBrk="1" hangingPunct="1"/>
            <a:r>
              <a:rPr lang="en-US" altLang="en-US" sz="2400" dirty="0">
                <a:latin typeface="Arial" panose="020B0604020202020204" pitchFamily="34" charset="0"/>
                <a:cs typeface="Arial" panose="020B0604020202020204" pitchFamily="34" charset="0"/>
              </a:rPr>
              <a:t>Main and Interaction Effects</a:t>
            </a:r>
          </a:p>
        </p:txBody>
      </p:sp>
      <p:pic>
        <p:nvPicPr>
          <p:cNvPr id="7" name="Picture 7">
            <a:extLst>
              <a:ext uri="{FF2B5EF4-FFF2-40B4-BE49-F238E27FC236}">
                <a16:creationId xmlns:a16="http://schemas.microsoft.com/office/drawing/2014/main" id="{1027E5C9-5002-418A-3B3E-1BCC59346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81" y="1736812"/>
            <a:ext cx="5475395" cy="462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361F8AC8-14F3-5046-A1D8-2AE2D0BFA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816" y="2744924"/>
            <a:ext cx="5060812" cy="186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9039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2</a:t>
            </a:r>
            <a:r>
              <a:rPr lang="en-US" baseline="30000" dirty="0">
                <a:ea typeface="Verdana" panose="020B0604030504040204" pitchFamily="34" charset="0"/>
              </a:rPr>
              <a:t>3</a:t>
            </a:r>
            <a:r>
              <a:rPr lang="en-US" dirty="0">
                <a:ea typeface="Verdana" panose="020B0604030504040204" pitchFamily="34" charset="0"/>
              </a:rPr>
              <a:t> factorial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158</a:t>
            </a:fld>
            <a:endParaRPr lang="en-US" altLang="ko-KR"/>
          </a:p>
        </p:txBody>
      </p:sp>
      <p:sp>
        <p:nvSpPr>
          <p:cNvPr id="6" name="Content Placeholder 2">
            <a:extLst>
              <a:ext uri="{FF2B5EF4-FFF2-40B4-BE49-F238E27FC236}">
                <a16:creationId xmlns:a16="http://schemas.microsoft.com/office/drawing/2014/main" id="{2A7B7E45-3ED8-A8F6-A614-C77BEB0BE096}"/>
              </a:ext>
            </a:extLst>
          </p:cNvPr>
          <p:cNvSpPr>
            <a:spLocks noGrp="1"/>
          </p:cNvSpPr>
          <p:nvPr>
            <p:ph sz="quarter" idx="1"/>
          </p:nvPr>
        </p:nvSpPr>
        <p:spPr>
          <a:xfrm>
            <a:off x="622018" y="1025169"/>
            <a:ext cx="11378638" cy="4495800"/>
          </a:xfrm>
        </p:spPr>
        <p:txBody>
          <a:bodyPr/>
          <a:lstStyle/>
          <a:p>
            <a:pPr eaLnBrk="1" hangingPunct="1"/>
            <a:r>
              <a:rPr lang="en-US" altLang="en-US" sz="2400" dirty="0">
                <a:latin typeface="Arial" panose="020B0604020202020204" pitchFamily="34" charset="0"/>
                <a:cs typeface="Arial" panose="020B0604020202020204" pitchFamily="34" charset="0"/>
              </a:rPr>
              <a:t>Main and Interaction Effects</a:t>
            </a:r>
          </a:p>
        </p:txBody>
      </p:sp>
      <p:pic>
        <p:nvPicPr>
          <p:cNvPr id="3" name="Picture 2">
            <a:extLst>
              <a:ext uri="{FF2B5EF4-FFF2-40B4-BE49-F238E27FC236}">
                <a16:creationId xmlns:a16="http://schemas.microsoft.com/office/drawing/2014/main" id="{37DFE1BF-C82C-29D5-E948-B3F80D195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772" y="1606634"/>
            <a:ext cx="42481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869ECE43-09EE-856E-E17E-01709CB5D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772" y="2292434"/>
            <a:ext cx="4333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80E210B5-BAC7-B2C8-27E2-7564A9563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772" y="3206834"/>
            <a:ext cx="433387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A099425F-E5AD-0D61-6B73-3A61DA0210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6772" y="4121234"/>
            <a:ext cx="45148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57ACE49E-C615-1A29-EEEF-E6772E141E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772" y="4807034"/>
            <a:ext cx="441007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a:extLst>
              <a:ext uri="{FF2B5EF4-FFF2-40B4-BE49-F238E27FC236}">
                <a16:creationId xmlns:a16="http://schemas.microsoft.com/office/drawing/2014/main" id="{22D46811-DCD7-A625-9972-E3338766CE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6372" y="1606634"/>
            <a:ext cx="3581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F8519D5E-D468-4E74-901D-F16BEB3864FC}"/>
              </a:ext>
            </a:extLst>
          </p:cNvPr>
          <p:cNvSpPr txBox="1"/>
          <p:nvPr/>
        </p:nvSpPr>
        <p:spPr>
          <a:xfrm>
            <a:off x="6103572" y="2825834"/>
            <a:ext cx="3159125" cy="646113"/>
          </a:xfrm>
          <a:prstGeom prst="rect">
            <a:avLst/>
          </a:prstGeom>
          <a:noFill/>
        </p:spPr>
        <p:txBody>
          <a:bodyPr wrap="none">
            <a:spAutoFit/>
          </a:bodyPr>
          <a:lstStyle/>
          <a:p>
            <a:pPr>
              <a:defRPr/>
            </a:pPr>
            <a:r>
              <a:rPr lang="en-US" dirty="0">
                <a:latin typeface="Arial" charset="0"/>
                <a:cs typeface="Arial" charset="0"/>
              </a:rPr>
              <a:t>The value in the brackets are</a:t>
            </a:r>
          </a:p>
          <a:p>
            <a:pPr>
              <a:defRPr/>
            </a:pPr>
            <a:r>
              <a:rPr lang="en-US" dirty="0">
                <a:solidFill>
                  <a:schemeClr val="accent2">
                    <a:lumMod val="75000"/>
                  </a:schemeClr>
                </a:solidFill>
                <a:latin typeface="Arial" charset="0"/>
                <a:cs typeface="Arial" charset="0"/>
              </a:rPr>
              <a:t>               “Contrast”</a:t>
            </a:r>
          </a:p>
        </p:txBody>
      </p:sp>
      <p:pic>
        <p:nvPicPr>
          <p:cNvPr id="14" name="Picture 12">
            <a:extLst>
              <a:ext uri="{FF2B5EF4-FFF2-40B4-BE49-F238E27FC236}">
                <a16:creationId xmlns:a16="http://schemas.microsoft.com/office/drawing/2014/main" id="{5E76CC07-B3CE-F07C-B916-F0A5EB058F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0646" y="3730709"/>
            <a:ext cx="1704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a:extLst>
              <a:ext uri="{FF2B5EF4-FFF2-40B4-BE49-F238E27FC236}">
                <a16:creationId xmlns:a16="http://schemas.microsoft.com/office/drawing/2014/main" id="{1307D074-C785-5121-87CB-4C4E934033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4303" y="4714456"/>
            <a:ext cx="18478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2967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2</a:t>
            </a:r>
            <a:r>
              <a:rPr lang="en-US" baseline="30000" dirty="0">
                <a:ea typeface="Verdana" panose="020B0604030504040204" pitchFamily="34" charset="0"/>
              </a:rPr>
              <a:t>3</a:t>
            </a:r>
            <a:r>
              <a:rPr lang="en-US" dirty="0">
                <a:ea typeface="Verdana" panose="020B0604030504040204" pitchFamily="34" charset="0"/>
              </a:rPr>
              <a:t> factorial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159</a:t>
            </a:fld>
            <a:endParaRPr lang="en-US" altLang="ko-KR"/>
          </a:p>
        </p:txBody>
      </p:sp>
      <p:pic>
        <p:nvPicPr>
          <p:cNvPr id="5" name="Picture 4">
            <a:extLst>
              <a:ext uri="{FF2B5EF4-FFF2-40B4-BE49-F238E27FC236}">
                <a16:creationId xmlns:a16="http://schemas.microsoft.com/office/drawing/2014/main" id="{1DD1CF0C-E247-EB1C-90A5-070CFE086454}"/>
              </a:ext>
            </a:extLst>
          </p:cNvPr>
          <p:cNvPicPr>
            <a:picLocks noChangeAspect="1"/>
          </p:cNvPicPr>
          <p:nvPr/>
        </p:nvPicPr>
        <p:blipFill>
          <a:blip r:embed="rId2"/>
          <a:stretch>
            <a:fillRect/>
          </a:stretch>
        </p:blipFill>
        <p:spPr>
          <a:xfrm>
            <a:off x="2027548" y="572845"/>
            <a:ext cx="8352420" cy="6264315"/>
          </a:xfrm>
          <a:prstGeom prst="rect">
            <a:avLst/>
          </a:prstGeom>
        </p:spPr>
      </p:pic>
    </p:spTree>
    <p:extLst>
      <p:ext uri="{BB962C8B-B14F-4D97-AF65-F5344CB8AC3E}">
        <p14:creationId xmlns:p14="http://schemas.microsoft.com/office/powerpoint/2010/main" val="3592169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Barriers in the Successful Application of DOE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Educational barriers</a:t>
            </a:r>
          </a:p>
          <a:p>
            <a:pPr lvl="1" algn="just" latinLnBrk="0">
              <a:lnSpc>
                <a:spcPct val="150000"/>
              </a:lnSpc>
            </a:pPr>
            <a:r>
              <a:rPr lang="en-US" sz="1907" dirty="0">
                <a:latin typeface="Arial" panose="020B0604020202020204" pitchFamily="34" charset="0"/>
                <a:cs typeface="Arial" panose="020B0604020202020204" pitchFamily="34" charset="0"/>
              </a:rPr>
              <a:t>The word ‘</a:t>
            </a:r>
            <a:r>
              <a:rPr lang="en-US" sz="1907" dirty="0">
                <a:solidFill>
                  <a:srgbClr val="FF0000"/>
                </a:solidFill>
                <a:latin typeface="Arial" panose="020B0604020202020204" pitchFamily="34" charset="0"/>
                <a:cs typeface="Arial" panose="020B0604020202020204" pitchFamily="34" charset="0"/>
              </a:rPr>
              <a:t>statistics</a:t>
            </a:r>
            <a:r>
              <a:rPr lang="en-US" sz="1907" dirty="0">
                <a:latin typeface="Arial" panose="020B0604020202020204" pitchFamily="34" charset="0"/>
                <a:cs typeface="Arial" panose="020B0604020202020204" pitchFamily="34" charset="0"/>
              </a:rPr>
              <a:t>’ invokes fear in many industrial engineers.</a:t>
            </a:r>
          </a:p>
          <a:p>
            <a:pPr lvl="1" algn="just" latinLnBrk="0">
              <a:lnSpc>
                <a:spcPct val="150000"/>
              </a:lnSpc>
            </a:pPr>
            <a:r>
              <a:rPr lang="en-US" sz="1907" dirty="0">
                <a:latin typeface="Arial" panose="020B0604020202020204" pitchFamily="34" charset="0"/>
                <a:cs typeface="Arial" panose="020B0604020202020204" pitchFamily="34" charset="0"/>
              </a:rPr>
              <a:t>The fundamental problem begins with the current statistical education for the engineering community in their </a:t>
            </a:r>
            <a:r>
              <a:rPr lang="en-US" sz="1907" dirty="0">
                <a:solidFill>
                  <a:srgbClr val="FF0000"/>
                </a:solidFill>
                <a:latin typeface="Arial" panose="020B0604020202020204" pitchFamily="34" charset="0"/>
                <a:cs typeface="Arial" panose="020B0604020202020204" pitchFamily="34" charset="0"/>
              </a:rPr>
              <a:t>academic curriculum</a:t>
            </a:r>
            <a:r>
              <a:rPr lang="en-US" sz="1907" dirty="0">
                <a:latin typeface="Arial" panose="020B0604020202020204" pitchFamily="34" charset="0"/>
                <a:cs typeface="Arial" panose="020B0604020202020204" pitchFamily="34" charset="0"/>
              </a:rPr>
              <a:t>. The courses currently available in ‘engineering statistics’ often tend to </a:t>
            </a:r>
            <a:r>
              <a:rPr lang="en-US" sz="1907" dirty="0">
                <a:solidFill>
                  <a:srgbClr val="0070C0"/>
                </a:solidFill>
                <a:latin typeface="Arial" panose="020B0604020202020204" pitchFamily="34" charset="0"/>
                <a:cs typeface="Arial" panose="020B0604020202020204" pitchFamily="34" charset="0"/>
              </a:rPr>
              <a:t>concentrate on the theory of probability, probability distributions and more mathematical aspects </a:t>
            </a:r>
            <a:r>
              <a:rPr lang="en-US" sz="1907" dirty="0">
                <a:latin typeface="Arial" panose="020B0604020202020204" pitchFamily="34" charset="0"/>
                <a:cs typeface="Arial" panose="020B0604020202020204" pitchFamily="34" charset="0"/>
              </a:rPr>
              <a:t>of the subject, </a:t>
            </a:r>
            <a:r>
              <a:rPr lang="en-US" sz="1907" dirty="0">
                <a:solidFill>
                  <a:srgbClr val="00B050"/>
                </a:solidFill>
                <a:latin typeface="Arial" panose="020B0604020202020204" pitchFamily="34" charset="0"/>
                <a:cs typeface="Arial" panose="020B0604020202020204" pitchFamily="34" charset="0"/>
              </a:rPr>
              <a:t>rather than </a:t>
            </a:r>
            <a:r>
              <a:rPr lang="en-US" sz="1907" dirty="0">
                <a:latin typeface="Arial" panose="020B0604020202020204" pitchFamily="34" charset="0"/>
                <a:cs typeface="Arial" panose="020B0604020202020204" pitchFamily="34" charset="0"/>
              </a:rPr>
              <a:t>practically useful techniques such as DOE, Taguchi method, robust design, gauge capability studies, Statistical Process Control (SPC), etc.</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a:t>
            </a:fld>
            <a:endParaRPr lang="en-US" altLang="ko-KR"/>
          </a:p>
        </p:txBody>
      </p:sp>
    </p:spTree>
    <p:extLst>
      <p:ext uri="{BB962C8B-B14F-4D97-AF65-F5344CB8AC3E}">
        <p14:creationId xmlns:p14="http://schemas.microsoft.com/office/powerpoint/2010/main" val="7086148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Example: 2</a:t>
            </a:r>
            <a:r>
              <a:rPr lang="en-US" baseline="30000" dirty="0">
                <a:ea typeface="Verdana" panose="020B0604030504040204" pitchFamily="34" charset="0"/>
              </a:rPr>
              <a:t>3</a:t>
            </a:r>
            <a:r>
              <a:rPr lang="en-US" dirty="0">
                <a:ea typeface="Verdana" panose="020B0604030504040204" pitchFamily="34" charset="0"/>
              </a:rPr>
              <a:t> Factorial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160</a:t>
            </a:fld>
            <a:endParaRPr lang="en-US" altLang="ko-KR"/>
          </a:p>
        </p:txBody>
      </p:sp>
      <p:pic>
        <p:nvPicPr>
          <p:cNvPr id="5" name="Picture 4"/>
          <p:cNvPicPr>
            <a:picLocks noChangeAspect="1"/>
          </p:cNvPicPr>
          <p:nvPr/>
        </p:nvPicPr>
        <p:blipFill>
          <a:blip r:embed="rId2"/>
          <a:stretch>
            <a:fillRect/>
          </a:stretch>
        </p:blipFill>
        <p:spPr>
          <a:xfrm>
            <a:off x="83332" y="960438"/>
            <a:ext cx="8058150" cy="5581650"/>
          </a:xfrm>
          <a:prstGeom prst="rect">
            <a:avLst/>
          </a:prstGeom>
        </p:spPr>
      </p:pic>
      <p:pic>
        <p:nvPicPr>
          <p:cNvPr id="6" name="Picture 5"/>
          <p:cNvPicPr>
            <a:picLocks noChangeAspect="1"/>
          </p:cNvPicPr>
          <p:nvPr/>
        </p:nvPicPr>
        <p:blipFill>
          <a:blip r:embed="rId3"/>
          <a:stretch>
            <a:fillRect/>
          </a:stretch>
        </p:blipFill>
        <p:spPr>
          <a:xfrm>
            <a:off x="8138301" y="2024844"/>
            <a:ext cx="3970202" cy="3492388"/>
          </a:xfrm>
          <a:prstGeom prst="rect">
            <a:avLst/>
          </a:prstGeom>
        </p:spPr>
      </p:pic>
    </p:spTree>
    <p:extLst>
      <p:ext uri="{BB962C8B-B14F-4D97-AF65-F5344CB8AC3E}">
        <p14:creationId xmlns:p14="http://schemas.microsoft.com/office/powerpoint/2010/main" val="4365903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Example: 2</a:t>
            </a:r>
            <a:r>
              <a:rPr lang="en-US" baseline="30000" dirty="0">
                <a:ea typeface="Verdana" panose="020B0604030504040204" pitchFamily="34" charset="0"/>
              </a:rPr>
              <a:t>3</a:t>
            </a:r>
            <a:r>
              <a:rPr lang="en-US" dirty="0">
                <a:ea typeface="Verdana" panose="020B0604030504040204" pitchFamily="34" charset="0"/>
              </a:rPr>
              <a:t> Factorial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161</a:t>
            </a:fld>
            <a:endParaRPr lang="en-US" altLang="ko-KR"/>
          </a:p>
        </p:txBody>
      </p:sp>
      <p:pic>
        <p:nvPicPr>
          <p:cNvPr id="3" name="Picture 2"/>
          <p:cNvPicPr>
            <a:picLocks noChangeAspect="1"/>
          </p:cNvPicPr>
          <p:nvPr/>
        </p:nvPicPr>
        <p:blipFill>
          <a:blip r:embed="rId2"/>
          <a:stretch>
            <a:fillRect/>
          </a:stretch>
        </p:blipFill>
        <p:spPr>
          <a:xfrm>
            <a:off x="120154" y="908720"/>
            <a:ext cx="4320480" cy="5743991"/>
          </a:xfrm>
          <a:prstGeom prst="rect">
            <a:avLst/>
          </a:prstGeom>
        </p:spPr>
      </p:pic>
      <p:pic>
        <p:nvPicPr>
          <p:cNvPr id="5" name="Picture 4"/>
          <p:cNvPicPr>
            <a:picLocks noChangeAspect="1"/>
          </p:cNvPicPr>
          <p:nvPr/>
        </p:nvPicPr>
        <p:blipFill>
          <a:blip r:embed="rId3"/>
          <a:stretch>
            <a:fillRect/>
          </a:stretch>
        </p:blipFill>
        <p:spPr>
          <a:xfrm>
            <a:off x="5636276" y="1528021"/>
            <a:ext cx="4781550" cy="4067175"/>
          </a:xfrm>
          <a:prstGeom prst="rect">
            <a:avLst/>
          </a:prstGeom>
        </p:spPr>
      </p:pic>
    </p:spTree>
    <p:extLst>
      <p:ext uri="{BB962C8B-B14F-4D97-AF65-F5344CB8AC3E}">
        <p14:creationId xmlns:p14="http://schemas.microsoft.com/office/powerpoint/2010/main" val="30273300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162</a:t>
            </a:fld>
            <a:endParaRPr lang="en-US" altLang="ko-KR"/>
          </a:p>
        </p:txBody>
      </p:sp>
      <p:sp>
        <p:nvSpPr>
          <p:cNvPr id="6" name="Text Placeholder 5"/>
          <p:cNvSpPr>
            <a:spLocks noGrp="1"/>
          </p:cNvSpPr>
          <p:nvPr>
            <p:ph type="body" sz="half" idx="2"/>
          </p:nvPr>
        </p:nvSpPr>
        <p:spPr>
          <a:xfrm>
            <a:off x="2397958" y="3140968"/>
            <a:ext cx="7315200" cy="804862"/>
          </a:xfrm>
        </p:spPr>
        <p:txBody>
          <a:bodyPr/>
          <a:lstStyle/>
          <a:p>
            <a:pPr algn="ctr"/>
            <a:r>
              <a:rPr lang="en-IN" sz="44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165724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p>
        </p:txBody>
      </p:sp>
      <p:sp>
        <p:nvSpPr>
          <p:cNvPr id="3" name="Content Placeholder 2"/>
          <p:cNvSpPr>
            <a:spLocks noGrp="1"/>
          </p:cNvSpPr>
          <p:nvPr>
            <p:ph idx="1"/>
          </p:nvPr>
        </p:nvSpPr>
        <p:spPr/>
        <p:txBody>
          <a:bodyPr/>
          <a:lstStyle/>
          <a:p>
            <a:r>
              <a:rPr lang="en-IN" dirty="0">
                <a:hlinkClick r:id="rId2"/>
              </a:rPr>
              <a:t>https://www.sciencedirect.com/book/9780080994178/design-of-experiments-for-engineers-and-scientists</a:t>
            </a:r>
          </a:p>
          <a:p>
            <a:r>
              <a:rPr lang="en-IN" dirty="0">
                <a:hlinkClick r:id="rId3"/>
              </a:rPr>
              <a:t>https://www.slideshare.net/juditjnugroho/chap11-simple-regression</a:t>
            </a:r>
            <a:endParaRPr lang="en-IN" dirty="0"/>
          </a:p>
          <a:p>
            <a:r>
              <a:rPr lang="en-IN" dirty="0"/>
              <a:t>https://www.digimat.in/nptel/courses/video/110105087/L51.html</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163</a:t>
            </a:fld>
            <a:endParaRPr lang="en-US" altLang="ko-KR"/>
          </a:p>
        </p:txBody>
      </p:sp>
    </p:spTree>
    <p:extLst>
      <p:ext uri="{BB962C8B-B14F-4D97-AF65-F5344CB8AC3E}">
        <p14:creationId xmlns:p14="http://schemas.microsoft.com/office/powerpoint/2010/main" val="37610199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Example 2</a:t>
            </a:r>
            <a:r>
              <a:rPr lang="en-US" sz="2000" baseline="30000" dirty="0">
                <a:ea typeface="Verdana" panose="020B0604030504040204" pitchFamily="34" charset="0"/>
              </a:rPr>
              <a:t>2</a:t>
            </a:r>
            <a:r>
              <a:rPr lang="en-US" sz="2000" dirty="0">
                <a:ea typeface="Verdana" panose="020B0604030504040204" pitchFamily="34" charset="0"/>
              </a:rPr>
              <a:t> design</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164</a:t>
            </a:fld>
            <a:endParaRPr lang="en-US" altLang="ko-KR"/>
          </a:p>
        </p:txBody>
      </p:sp>
      <p:pic>
        <p:nvPicPr>
          <p:cNvPr id="5" name="Picture 4"/>
          <p:cNvPicPr>
            <a:picLocks noChangeAspect="1"/>
          </p:cNvPicPr>
          <p:nvPr/>
        </p:nvPicPr>
        <p:blipFill>
          <a:blip r:embed="rId3"/>
          <a:stretch>
            <a:fillRect/>
          </a:stretch>
        </p:blipFill>
        <p:spPr>
          <a:xfrm>
            <a:off x="593588" y="930371"/>
            <a:ext cx="6549062" cy="3600402"/>
          </a:xfrm>
          <a:prstGeom prst="rect">
            <a:avLst/>
          </a:prstGeom>
        </p:spPr>
      </p:pic>
      <p:pic>
        <p:nvPicPr>
          <p:cNvPr id="7" name="Picture 6"/>
          <p:cNvPicPr>
            <a:picLocks noChangeAspect="1"/>
          </p:cNvPicPr>
          <p:nvPr/>
        </p:nvPicPr>
        <p:blipFill>
          <a:blip r:embed="rId4"/>
          <a:stretch>
            <a:fillRect/>
          </a:stretch>
        </p:blipFill>
        <p:spPr>
          <a:xfrm>
            <a:off x="4115780" y="4102149"/>
            <a:ext cx="7683272" cy="2024016"/>
          </a:xfrm>
          <a:prstGeom prst="rect">
            <a:avLst/>
          </a:prstGeom>
        </p:spPr>
      </p:pic>
    </p:spTree>
    <p:extLst>
      <p:ext uri="{BB962C8B-B14F-4D97-AF65-F5344CB8AC3E}">
        <p14:creationId xmlns:p14="http://schemas.microsoft.com/office/powerpoint/2010/main" val="19732351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Example 2</a:t>
            </a:r>
            <a:r>
              <a:rPr lang="en-US" sz="2000" baseline="30000" dirty="0">
                <a:ea typeface="Verdana" panose="020B0604030504040204" pitchFamily="34" charset="0"/>
              </a:rPr>
              <a:t>2</a:t>
            </a:r>
            <a:r>
              <a:rPr lang="en-US" sz="2000" dirty="0">
                <a:ea typeface="Verdana" panose="020B0604030504040204" pitchFamily="34" charset="0"/>
              </a:rPr>
              <a:t> design</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165</a:t>
            </a:fld>
            <a:endParaRPr lang="en-US" altLang="ko-KR"/>
          </a:p>
        </p:txBody>
      </p:sp>
      <p:pic>
        <p:nvPicPr>
          <p:cNvPr id="3" name="Picture 2"/>
          <p:cNvPicPr>
            <a:picLocks noChangeAspect="1"/>
          </p:cNvPicPr>
          <p:nvPr/>
        </p:nvPicPr>
        <p:blipFill>
          <a:blip r:embed="rId3"/>
          <a:stretch>
            <a:fillRect/>
          </a:stretch>
        </p:blipFill>
        <p:spPr>
          <a:xfrm>
            <a:off x="614118" y="966618"/>
            <a:ext cx="11020425" cy="2438400"/>
          </a:xfrm>
          <a:prstGeom prst="rect">
            <a:avLst/>
          </a:prstGeom>
        </p:spPr>
      </p:pic>
      <p:pic>
        <p:nvPicPr>
          <p:cNvPr id="8" name="Picture 7"/>
          <p:cNvPicPr>
            <a:picLocks noChangeAspect="1"/>
          </p:cNvPicPr>
          <p:nvPr/>
        </p:nvPicPr>
        <p:blipFill rotWithShape="1">
          <a:blip r:embed="rId4"/>
          <a:srcRect r="42370"/>
          <a:stretch/>
        </p:blipFill>
        <p:spPr>
          <a:xfrm>
            <a:off x="1235460" y="3422801"/>
            <a:ext cx="3162152" cy="3016522"/>
          </a:xfrm>
          <a:prstGeom prst="rect">
            <a:avLst/>
          </a:prstGeom>
        </p:spPr>
      </p:pic>
      <p:pic>
        <p:nvPicPr>
          <p:cNvPr id="9" name="Picture 8"/>
          <p:cNvPicPr>
            <a:picLocks noChangeAspect="1"/>
          </p:cNvPicPr>
          <p:nvPr/>
        </p:nvPicPr>
        <p:blipFill>
          <a:blip r:embed="rId5"/>
          <a:stretch>
            <a:fillRect/>
          </a:stretch>
        </p:blipFill>
        <p:spPr>
          <a:xfrm>
            <a:off x="5951984" y="3579080"/>
            <a:ext cx="3905250" cy="1514475"/>
          </a:xfrm>
          <a:prstGeom prst="rect">
            <a:avLst/>
          </a:prstGeom>
        </p:spPr>
      </p:pic>
      <p:sp>
        <p:nvSpPr>
          <p:cNvPr id="10" name="TextBox 9"/>
          <p:cNvSpPr txBox="1"/>
          <p:nvPr/>
        </p:nvSpPr>
        <p:spPr>
          <a:xfrm>
            <a:off x="5879976" y="3275692"/>
            <a:ext cx="1920141" cy="369332"/>
          </a:xfrm>
          <a:prstGeom prst="rect">
            <a:avLst/>
          </a:prstGeom>
          <a:noFill/>
        </p:spPr>
        <p:txBody>
          <a:bodyPr wrap="none" rtlCol="0">
            <a:spAutoFit/>
          </a:bodyPr>
          <a:lstStyle/>
          <a:p>
            <a:r>
              <a:rPr lang="en-IN" sz="1800" b="1" dirty="0">
                <a:solidFill>
                  <a:srgbClr val="00B050"/>
                </a:solidFill>
                <a:latin typeface="Arial" panose="020B0604020202020204" pitchFamily="34" charset="0"/>
                <a:cs typeface="Arial" panose="020B0604020202020204" pitchFamily="34" charset="0"/>
              </a:rPr>
              <a:t>Main Effect of A</a:t>
            </a:r>
          </a:p>
        </p:txBody>
      </p:sp>
    </p:spTree>
    <p:extLst>
      <p:ext uri="{BB962C8B-B14F-4D97-AF65-F5344CB8AC3E}">
        <p14:creationId xmlns:p14="http://schemas.microsoft.com/office/powerpoint/2010/main" val="37230595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Example 2</a:t>
            </a:r>
            <a:r>
              <a:rPr lang="en-US" sz="2000" baseline="30000" dirty="0">
                <a:ea typeface="Verdana" panose="020B0604030504040204" pitchFamily="34" charset="0"/>
              </a:rPr>
              <a:t>2</a:t>
            </a:r>
            <a:r>
              <a:rPr lang="en-US" sz="2000" dirty="0">
                <a:ea typeface="Verdana" panose="020B0604030504040204" pitchFamily="34" charset="0"/>
              </a:rPr>
              <a:t> design</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166</a:t>
            </a:fld>
            <a:endParaRPr lang="en-US" altLang="ko-KR"/>
          </a:p>
        </p:txBody>
      </p:sp>
      <p:pic>
        <p:nvPicPr>
          <p:cNvPr id="8" name="Picture 7"/>
          <p:cNvPicPr>
            <a:picLocks noChangeAspect="1"/>
          </p:cNvPicPr>
          <p:nvPr/>
        </p:nvPicPr>
        <p:blipFill rotWithShape="1">
          <a:blip r:embed="rId3"/>
          <a:srcRect r="42370"/>
          <a:stretch/>
        </p:blipFill>
        <p:spPr>
          <a:xfrm>
            <a:off x="1079791" y="2636912"/>
            <a:ext cx="3162152" cy="3016522"/>
          </a:xfrm>
          <a:prstGeom prst="rect">
            <a:avLst/>
          </a:prstGeom>
        </p:spPr>
      </p:pic>
      <p:sp>
        <p:nvSpPr>
          <p:cNvPr id="10" name="TextBox 9"/>
          <p:cNvSpPr txBox="1"/>
          <p:nvPr/>
        </p:nvSpPr>
        <p:spPr>
          <a:xfrm>
            <a:off x="5879976" y="3275692"/>
            <a:ext cx="1928733" cy="369332"/>
          </a:xfrm>
          <a:prstGeom prst="rect">
            <a:avLst/>
          </a:prstGeom>
          <a:noFill/>
        </p:spPr>
        <p:txBody>
          <a:bodyPr wrap="none" rtlCol="0">
            <a:spAutoFit/>
          </a:bodyPr>
          <a:lstStyle/>
          <a:p>
            <a:r>
              <a:rPr lang="en-IN" sz="1800" b="1" dirty="0">
                <a:solidFill>
                  <a:srgbClr val="00B050"/>
                </a:solidFill>
                <a:latin typeface="Arial" panose="020B0604020202020204" pitchFamily="34" charset="0"/>
                <a:cs typeface="Arial" panose="020B0604020202020204" pitchFamily="34" charset="0"/>
              </a:rPr>
              <a:t>Main Effect of B</a:t>
            </a:r>
          </a:p>
        </p:txBody>
      </p:sp>
      <p:pic>
        <p:nvPicPr>
          <p:cNvPr id="5" name="Picture 4"/>
          <p:cNvPicPr>
            <a:picLocks noChangeAspect="1"/>
          </p:cNvPicPr>
          <p:nvPr/>
        </p:nvPicPr>
        <p:blipFill>
          <a:blip r:embed="rId4"/>
          <a:stretch>
            <a:fillRect/>
          </a:stretch>
        </p:blipFill>
        <p:spPr>
          <a:xfrm>
            <a:off x="6053396" y="3645024"/>
            <a:ext cx="3857625" cy="1533525"/>
          </a:xfrm>
          <a:prstGeom prst="rect">
            <a:avLst/>
          </a:prstGeom>
        </p:spPr>
      </p:pic>
      <p:pic>
        <p:nvPicPr>
          <p:cNvPr id="6" name="Picture 5"/>
          <p:cNvPicPr>
            <a:picLocks noChangeAspect="1"/>
          </p:cNvPicPr>
          <p:nvPr/>
        </p:nvPicPr>
        <p:blipFill>
          <a:blip r:embed="rId5"/>
          <a:stretch>
            <a:fillRect/>
          </a:stretch>
        </p:blipFill>
        <p:spPr>
          <a:xfrm>
            <a:off x="552708" y="1286679"/>
            <a:ext cx="11001375" cy="895350"/>
          </a:xfrm>
          <a:prstGeom prst="rect">
            <a:avLst/>
          </a:prstGeom>
        </p:spPr>
      </p:pic>
    </p:spTree>
    <p:extLst>
      <p:ext uri="{BB962C8B-B14F-4D97-AF65-F5344CB8AC3E}">
        <p14:creationId xmlns:p14="http://schemas.microsoft.com/office/powerpoint/2010/main" val="8729098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48" y="-10714"/>
            <a:ext cx="10264424" cy="631402"/>
          </a:xfrm>
        </p:spPr>
        <p:txBody>
          <a:bodyPr/>
          <a:lstStyle/>
          <a:p>
            <a:r>
              <a:rPr lang="en-US" sz="2000" dirty="0">
                <a:ea typeface="Verdana" panose="020B0604030504040204" pitchFamily="34" charset="0"/>
              </a:rPr>
              <a:t>Example 2</a:t>
            </a:r>
            <a:r>
              <a:rPr lang="en-US" sz="2000" baseline="30000" dirty="0">
                <a:ea typeface="Verdana" panose="020B0604030504040204" pitchFamily="34" charset="0"/>
              </a:rPr>
              <a:t>2</a:t>
            </a:r>
            <a:r>
              <a:rPr lang="en-US" sz="2000" dirty="0">
                <a:ea typeface="Verdana" panose="020B0604030504040204" pitchFamily="34" charset="0"/>
              </a:rPr>
              <a:t> design</a:t>
            </a:r>
            <a:endParaRPr lang="en-IN" sz="2000"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167</a:t>
            </a:fld>
            <a:endParaRPr lang="en-US" altLang="ko-KR"/>
          </a:p>
        </p:txBody>
      </p:sp>
      <p:pic>
        <p:nvPicPr>
          <p:cNvPr id="3" name="Picture 2"/>
          <p:cNvPicPr>
            <a:picLocks noChangeAspect="1"/>
          </p:cNvPicPr>
          <p:nvPr/>
        </p:nvPicPr>
        <p:blipFill>
          <a:blip r:embed="rId3"/>
          <a:stretch>
            <a:fillRect/>
          </a:stretch>
        </p:blipFill>
        <p:spPr>
          <a:xfrm>
            <a:off x="623643" y="980728"/>
            <a:ext cx="11001375" cy="800100"/>
          </a:xfrm>
          <a:prstGeom prst="rect">
            <a:avLst/>
          </a:prstGeom>
        </p:spPr>
      </p:pic>
      <p:pic>
        <p:nvPicPr>
          <p:cNvPr id="7" name="Picture 6"/>
          <p:cNvPicPr>
            <a:picLocks noChangeAspect="1"/>
          </p:cNvPicPr>
          <p:nvPr/>
        </p:nvPicPr>
        <p:blipFill>
          <a:blip r:embed="rId4"/>
          <a:stretch>
            <a:fillRect/>
          </a:stretch>
        </p:blipFill>
        <p:spPr>
          <a:xfrm>
            <a:off x="5149543" y="2803767"/>
            <a:ext cx="3990975" cy="1409700"/>
          </a:xfrm>
          <a:prstGeom prst="rect">
            <a:avLst/>
          </a:prstGeom>
        </p:spPr>
      </p:pic>
      <p:pic>
        <p:nvPicPr>
          <p:cNvPr id="9" name="Picture 8"/>
          <p:cNvPicPr>
            <a:picLocks noChangeAspect="1"/>
          </p:cNvPicPr>
          <p:nvPr/>
        </p:nvPicPr>
        <p:blipFill>
          <a:blip r:embed="rId5"/>
          <a:stretch>
            <a:fillRect/>
          </a:stretch>
        </p:blipFill>
        <p:spPr>
          <a:xfrm>
            <a:off x="648607" y="5386139"/>
            <a:ext cx="10982325" cy="1057275"/>
          </a:xfrm>
          <a:prstGeom prst="rect">
            <a:avLst/>
          </a:prstGeom>
        </p:spPr>
      </p:pic>
      <p:sp>
        <p:nvSpPr>
          <p:cNvPr id="11" name="TextBox 10"/>
          <p:cNvSpPr txBox="1"/>
          <p:nvPr/>
        </p:nvSpPr>
        <p:spPr>
          <a:xfrm>
            <a:off x="5159896" y="2114413"/>
            <a:ext cx="2740879" cy="369332"/>
          </a:xfrm>
          <a:prstGeom prst="rect">
            <a:avLst/>
          </a:prstGeom>
          <a:noFill/>
        </p:spPr>
        <p:txBody>
          <a:bodyPr wrap="none" rtlCol="0">
            <a:spAutoFit/>
          </a:bodyPr>
          <a:lstStyle/>
          <a:p>
            <a:r>
              <a:rPr lang="en-IN" sz="1800" b="1" dirty="0">
                <a:solidFill>
                  <a:srgbClr val="00B050"/>
                </a:solidFill>
                <a:latin typeface="Arial" panose="020B0604020202020204" pitchFamily="34" charset="0"/>
                <a:cs typeface="Arial" panose="020B0604020202020204" pitchFamily="34" charset="0"/>
              </a:rPr>
              <a:t>Interaction Effect of AB</a:t>
            </a:r>
          </a:p>
        </p:txBody>
      </p:sp>
      <p:pic>
        <p:nvPicPr>
          <p:cNvPr id="8" name="Picture 7"/>
          <p:cNvPicPr>
            <a:picLocks noChangeAspect="1"/>
          </p:cNvPicPr>
          <p:nvPr/>
        </p:nvPicPr>
        <p:blipFill rotWithShape="1">
          <a:blip r:embed="rId6"/>
          <a:srcRect r="42370"/>
          <a:stretch/>
        </p:blipFill>
        <p:spPr>
          <a:xfrm>
            <a:off x="601922" y="1875316"/>
            <a:ext cx="3162152" cy="3016522"/>
          </a:xfrm>
          <a:prstGeom prst="rect">
            <a:avLst/>
          </a:prstGeom>
        </p:spPr>
      </p:pic>
    </p:spTree>
    <p:extLst>
      <p:ext uri="{BB962C8B-B14F-4D97-AF65-F5344CB8AC3E}">
        <p14:creationId xmlns:p14="http://schemas.microsoft.com/office/powerpoint/2010/main" val="879591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2</a:t>
            </a:r>
            <a:r>
              <a:rPr lang="en-US" baseline="30000" dirty="0">
                <a:ea typeface="Verdana" panose="020B0604030504040204" pitchFamily="34" charset="0"/>
              </a:rPr>
              <a:t>3</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168</a:t>
            </a:fld>
            <a:endParaRPr lang="en-US" altLang="ko-KR"/>
          </a:p>
        </p:txBody>
      </p:sp>
      <p:pic>
        <p:nvPicPr>
          <p:cNvPr id="3" name="Picture 2"/>
          <p:cNvPicPr>
            <a:picLocks noChangeAspect="1"/>
          </p:cNvPicPr>
          <p:nvPr/>
        </p:nvPicPr>
        <p:blipFill>
          <a:blip r:embed="rId2"/>
          <a:stretch>
            <a:fillRect/>
          </a:stretch>
        </p:blipFill>
        <p:spPr>
          <a:xfrm>
            <a:off x="595068" y="908720"/>
            <a:ext cx="11058525" cy="2886075"/>
          </a:xfrm>
          <a:prstGeom prst="rect">
            <a:avLst/>
          </a:prstGeom>
        </p:spPr>
      </p:pic>
      <p:pic>
        <p:nvPicPr>
          <p:cNvPr id="5" name="Picture 4"/>
          <p:cNvPicPr>
            <a:picLocks noChangeAspect="1"/>
          </p:cNvPicPr>
          <p:nvPr/>
        </p:nvPicPr>
        <p:blipFill>
          <a:blip r:embed="rId3"/>
          <a:stretch>
            <a:fillRect/>
          </a:stretch>
        </p:blipFill>
        <p:spPr>
          <a:xfrm>
            <a:off x="503975" y="3838302"/>
            <a:ext cx="4125514" cy="2893492"/>
          </a:xfrm>
          <a:prstGeom prst="rect">
            <a:avLst/>
          </a:prstGeom>
        </p:spPr>
      </p:pic>
    </p:spTree>
    <p:extLst>
      <p:ext uri="{BB962C8B-B14F-4D97-AF65-F5344CB8AC3E}">
        <p14:creationId xmlns:p14="http://schemas.microsoft.com/office/powerpoint/2010/main" val="29292115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2</a:t>
            </a:r>
            <a:r>
              <a:rPr lang="en-US" baseline="30000" dirty="0">
                <a:ea typeface="Verdana" panose="020B0604030504040204" pitchFamily="34" charset="0"/>
              </a:rPr>
              <a:t>3</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169</a:t>
            </a:fld>
            <a:endParaRPr lang="en-US" altLang="ko-KR"/>
          </a:p>
        </p:txBody>
      </p:sp>
      <p:pic>
        <p:nvPicPr>
          <p:cNvPr id="6" name="Picture 5"/>
          <p:cNvPicPr>
            <a:picLocks noChangeAspect="1"/>
          </p:cNvPicPr>
          <p:nvPr/>
        </p:nvPicPr>
        <p:blipFill>
          <a:blip r:embed="rId2"/>
          <a:stretch>
            <a:fillRect/>
          </a:stretch>
        </p:blipFill>
        <p:spPr>
          <a:xfrm>
            <a:off x="566737" y="768722"/>
            <a:ext cx="11058525" cy="5553075"/>
          </a:xfrm>
          <a:prstGeom prst="rect">
            <a:avLst/>
          </a:prstGeom>
        </p:spPr>
      </p:pic>
    </p:spTree>
    <p:extLst>
      <p:ext uri="{BB962C8B-B14F-4D97-AF65-F5344CB8AC3E}">
        <p14:creationId xmlns:p14="http://schemas.microsoft.com/office/powerpoint/2010/main" val="387322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Barriers in the Successful Application of DOE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 Management barriers</a:t>
            </a:r>
          </a:p>
          <a:p>
            <a:pPr lvl="1" algn="just" latinLnBrk="0">
              <a:lnSpc>
                <a:spcPct val="150000"/>
              </a:lnSpc>
            </a:pPr>
            <a:r>
              <a:rPr lang="en-US" sz="1907" dirty="0">
                <a:latin typeface="Arial" panose="020B0604020202020204" pitchFamily="34" charset="0"/>
                <a:cs typeface="Arial" panose="020B0604020202020204" pitchFamily="34" charset="0"/>
              </a:rPr>
              <a:t>Managers often don’t understand the importance of DOE in problem solving or don’t appreciate the competitive value it brings into the </a:t>
            </a:r>
            <a:r>
              <a:rPr lang="en-US" sz="1907" dirty="0" err="1">
                <a:latin typeface="Arial" panose="020B0604020202020204" pitchFamily="34" charset="0"/>
                <a:cs typeface="Arial" panose="020B0604020202020204" pitchFamily="34" charset="0"/>
              </a:rPr>
              <a:t>organisation</a:t>
            </a:r>
            <a:r>
              <a:rPr lang="en-US" sz="1907" dirty="0">
                <a:latin typeface="Arial" panose="020B0604020202020204" pitchFamily="34" charset="0"/>
                <a:cs typeface="Arial" panose="020B0604020202020204" pitchFamily="34" charset="0"/>
              </a:rPr>
              <a:t>. In many </a:t>
            </a:r>
            <a:r>
              <a:rPr lang="en-US" sz="1907" dirty="0" err="1">
                <a:latin typeface="Arial" panose="020B0604020202020204" pitchFamily="34" charset="0"/>
                <a:cs typeface="Arial" panose="020B0604020202020204" pitchFamily="34" charset="0"/>
              </a:rPr>
              <a:t>organisations</a:t>
            </a:r>
            <a:r>
              <a:rPr lang="en-US" sz="1907" dirty="0">
                <a:latin typeface="Arial" panose="020B0604020202020204" pitchFamily="34" charset="0"/>
                <a:cs typeface="Arial" panose="020B0604020202020204" pitchFamily="34" charset="0"/>
              </a:rPr>
              <a:t>, managers encourage their engineers to use the so-called ‘</a:t>
            </a:r>
            <a:r>
              <a:rPr lang="en-US" sz="1907" dirty="0">
                <a:solidFill>
                  <a:srgbClr val="00B050"/>
                </a:solidFill>
                <a:latin typeface="Arial" panose="020B0604020202020204" pitchFamily="34" charset="0"/>
                <a:cs typeface="Arial" panose="020B0604020202020204" pitchFamily="34" charset="0"/>
              </a:rPr>
              <a:t>home-grown</a:t>
            </a:r>
            <a:r>
              <a:rPr lang="en-US" sz="1907" dirty="0">
                <a:latin typeface="Arial" panose="020B0604020202020204" pitchFamily="34" charset="0"/>
                <a:cs typeface="Arial" panose="020B0604020202020204" pitchFamily="34" charset="0"/>
              </a:rPr>
              <a:t>’ solutions for process and quality-related problems.</a:t>
            </a:r>
          </a:p>
          <a:p>
            <a:pPr lvl="1" algn="just" latinLnBrk="0">
              <a:lnSpc>
                <a:spcPct val="150000"/>
              </a:lnSpc>
            </a:pPr>
            <a:r>
              <a:rPr lang="en-US" sz="1907" dirty="0">
                <a:latin typeface="Arial" panose="020B0604020202020204" pitchFamily="34" charset="0"/>
                <a:cs typeface="Arial" panose="020B0604020202020204" pitchFamily="34" charset="0"/>
              </a:rPr>
              <a:t>These ‘home-grown’ solutions are consistent with the </a:t>
            </a:r>
            <a:r>
              <a:rPr lang="en-US" sz="1907" dirty="0">
                <a:solidFill>
                  <a:srgbClr val="00B050"/>
                </a:solidFill>
                <a:latin typeface="Arial" panose="020B0604020202020204" pitchFamily="34" charset="0"/>
                <a:cs typeface="Arial" panose="020B0604020202020204" pitchFamily="34" charset="0"/>
              </a:rPr>
              <a:t>OVAT approach </a:t>
            </a:r>
            <a:r>
              <a:rPr lang="en-US" sz="1907" dirty="0">
                <a:latin typeface="Arial" panose="020B0604020202020204" pitchFamily="34" charset="0"/>
                <a:cs typeface="Arial" panose="020B0604020202020204" pitchFamily="34" charset="0"/>
              </a:rPr>
              <a:t>to experimentation, as managers are always after quick-fix solutions which yield short-term benefits to their </a:t>
            </a:r>
            <a:r>
              <a:rPr lang="en-US" sz="1907" dirty="0" err="1">
                <a:latin typeface="Arial" panose="020B0604020202020204" pitchFamily="34" charset="0"/>
                <a:cs typeface="Arial" panose="020B0604020202020204" pitchFamily="34" charset="0"/>
              </a:rPr>
              <a:t>organisations</a:t>
            </a:r>
            <a:r>
              <a:rPr lang="en-US" sz="1907" dirty="0">
                <a:latin typeface="Arial" panose="020B0604020202020204" pitchFamily="34" charset="0"/>
                <a:cs typeface="Arial" panose="020B0604020202020204" pitchFamily="34" charset="0"/>
              </a:rPr>
              <a:t>.</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17</a:t>
            </a:fld>
            <a:endParaRPr lang="en-US" altLang="ko-KR"/>
          </a:p>
        </p:txBody>
      </p:sp>
    </p:spTree>
    <p:extLst>
      <p:ext uri="{BB962C8B-B14F-4D97-AF65-F5344CB8AC3E}">
        <p14:creationId xmlns:p14="http://schemas.microsoft.com/office/powerpoint/2010/main" val="30087738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2</a:t>
            </a:r>
            <a:r>
              <a:rPr lang="en-US" baseline="30000" dirty="0">
                <a:ea typeface="Verdana" panose="020B0604030504040204" pitchFamily="34" charset="0"/>
              </a:rPr>
              <a:t>3</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170</a:t>
            </a:fld>
            <a:endParaRPr lang="en-US" altLang="ko-KR"/>
          </a:p>
        </p:txBody>
      </p:sp>
      <p:pic>
        <p:nvPicPr>
          <p:cNvPr id="6" name="Picture 5"/>
          <p:cNvPicPr>
            <a:picLocks noChangeAspect="1"/>
          </p:cNvPicPr>
          <p:nvPr/>
        </p:nvPicPr>
        <p:blipFill>
          <a:blip r:embed="rId2"/>
          <a:stretch>
            <a:fillRect/>
          </a:stretch>
        </p:blipFill>
        <p:spPr>
          <a:xfrm>
            <a:off x="2495599" y="777899"/>
            <a:ext cx="7200802" cy="5768778"/>
          </a:xfrm>
          <a:prstGeom prst="rect">
            <a:avLst/>
          </a:prstGeom>
        </p:spPr>
      </p:pic>
    </p:spTree>
    <p:extLst>
      <p:ext uri="{BB962C8B-B14F-4D97-AF65-F5344CB8AC3E}">
        <p14:creationId xmlns:p14="http://schemas.microsoft.com/office/powerpoint/2010/main" val="26422630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2</a:t>
            </a:r>
            <a:r>
              <a:rPr lang="en-US" baseline="30000" dirty="0">
                <a:ea typeface="Verdana" panose="020B0604030504040204" pitchFamily="34" charset="0"/>
              </a:rPr>
              <a:t>3</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171</a:t>
            </a:fld>
            <a:endParaRPr lang="en-US" altLang="ko-KR"/>
          </a:p>
        </p:txBody>
      </p:sp>
      <p:pic>
        <p:nvPicPr>
          <p:cNvPr id="6" name="Picture 5"/>
          <p:cNvPicPr>
            <a:picLocks noChangeAspect="1"/>
          </p:cNvPicPr>
          <p:nvPr/>
        </p:nvPicPr>
        <p:blipFill>
          <a:blip r:embed="rId2"/>
          <a:stretch>
            <a:fillRect/>
          </a:stretch>
        </p:blipFill>
        <p:spPr>
          <a:xfrm>
            <a:off x="633412" y="1214164"/>
            <a:ext cx="10925175" cy="5248275"/>
          </a:xfrm>
          <a:prstGeom prst="rect">
            <a:avLst/>
          </a:prstGeom>
        </p:spPr>
      </p:pic>
    </p:spTree>
    <p:extLst>
      <p:ext uri="{BB962C8B-B14F-4D97-AF65-F5344CB8AC3E}">
        <p14:creationId xmlns:p14="http://schemas.microsoft.com/office/powerpoint/2010/main" val="19777899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2</a:t>
            </a:r>
            <a:r>
              <a:rPr lang="en-US" baseline="30000" dirty="0">
                <a:ea typeface="Verdana" panose="020B0604030504040204" pitchFamily="34" charset="0"/>
              </a:rPr>
              <a:t>3</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172</a:t>
            </a:fld>
            <a:endParaRPr lang="en-US" altLang="ko-KR"/>
          </a:p>
        </p:txBody>
      </p:sp>
      <p:pic>
        <p:nvPicPr>
          <p:cNvPr id="3" name="Picture 2"/>
          <p:cNvPicPr>
            <a:picLocks noChangeAspect="1"/>
          </p:cNvPicPr>
          <p:nvPr/>
        </p:nvPicPr>
        <p:blipFill>
          <a:blip r:embed="rId2"/>
          <a:stretch>
            <a:fillRect/>
          </a:stretch>
        </p:blipFill>
        <p:spPr>
          <a:xfrm>
            <a:off x="3107668" y="764704"/>
            <a:ext cx="5976664" cy="2407604"/>
          </a:xfrm>
          <a:prstGeom prst="rect">
            <a:avLst/>
          </a:prstGeom>
        </p:spPr>
      </p:pic>
      <p:pic>
        <p:nvPicPr>
          <p:cNvPr id="5" name="Picture 4"/>
          <p:cNvPicPr>
            <a:picLocks noChangeAspect="1"/>
          </p:cNvPicPr>
          <p:nvPr/>
        </p:nvPicPr>
        <p:blipFill>
          <a:blip r:embed="rId3"/>
          <a:stretch>
            <a:fillRect/>
          </a:stretch>
        </p:blipFill>
        <p:spPr>
          <a:xfrm>
            <a:off x="1976328" y="3281158"/>
            <a:ext cx="8239345" cy="2954163"/>
          </a:xfrm>
          <a:prstGeom prst="rect">
            <a:avLst/>
          </a:prstGeom>
        </p:spPr>
      </p:pic>
    </p:spTree>
    <p:extLst>
      <p:ext uri="{BB962C8B-B14F-4D97-AF65-F5344CB8AC3E}">
        <p14:creationId xmlns:p14="http://schemas.microsoft.com/office/powerpoint/2010/main" val="13472368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2</a:t>
            </a:r>
            <a:r>
              <a:rPr lang="en-US" baseline="30000" dirty="0">
                <a:ea typeface="Verdana" panose="020B0604030504040204" pitchFamily="34" charset="0"/>
              </a:rPr>
              <a:t>3</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173</a:t>
            </a:fld>
            <a:endParaRPr lang="en-US" altLang="ko-KR"/>
          </a:p>
        </p:txBody>
      </p:sp>
      <p:pic>
        <p:nvPicPr>
          <p:cNvPr id="5" name="Picture 4"/>
          <p:cNvPicPr>
            <a:picLocks noChangeAspect="1"/>
          </p:cNvPicPr>
          <p:nvPr/>
        </p:nvPicPr>
        <p:blipFill>
          <a:blip r:embed="rId2"/>
          <a:stretch>
            <a:fillRect/>
          </a:stretch>
        </p:blipFill>
        <p:spPr>
          <a:xfrm>
            <a:off x="947534" y="1232756"/>
            <a:ext cx="10273061" cy="4248472"/>
          </a:xfrm>
          <a:prstGeom prst="rect">
            <a:avLst/>
          </a:prstGeom>
        </p:spPr>
      </p:pic>
    </p:spTree>
    <p:extLst>
      <p:ext uri="{BB962C8B-B14F-4D97-AF65-F5344CB8AC3E}">
        <p14:creationId xmlns:p14="http://schemas.microsoft.com/office/powerpoint/2010/main" val="6800733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2</a:t>
            </a:r>
            <a:r>
              <a:rPr lang="en-US" baseline="30000" dirty="0">
                <a:ea typeface="Verdana" panose="020B0604030504040204" pitchFamily="34" charset="0"/>
              </a:rPr>
              <a:t>3</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174</a:t>
            </a:fld>
            <a:endParaRPr lang="en-US" altLang="ko-KR"/>
          </a:p>
        </p:txBody>
      </p:sp>
      <p:pic>
        <p:nvPicPr>
          <p:cNvPr id="3" name="Picture 2"/>
          <p:cNvPicPr>
            <a:picLocks noChangeAspect="1"/>
          </p:cNvPicPr>
          <p:nvPr/>
        </p:nvPicPr>
        <p:blipFill>
          <a:blip r:embed="rId2"/>
          <a:stretch>
            <a:fillRect/>
          </a:stretch>
        </p:blipFill>
        <p:spPr>
          <a:xfrm>
            <a:off x="855853" y="1052736"/>
            <a:ext cx="10480295" cy="4680520"/>
          </a:xfrm>
          <a:prstGeom prst="rect">
            <a:avLst/>
          </a:prstGeom>
        </p:spPr>
      </p:pic>
    </p:spTree>
    <p:extLst>
      <p:ext uri="{BB962C8B-B14F-4D97-AF65-F5344CB8AC3E}">
        <p14:creationId xmlns:p14="http://schemas.microsoft.com/office/powerpoint/2010/main" val="3884821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Example: 2</a:t>
            </a:r>
            <a:r>
              <a:rPr lang="en-US" baseline="30000" dirty="0">
                <a:ea typeface="Verdana" panose="020B0604030504040204" pitchFamily="34" charset="0"/>
              </a:rPr>
              <a:t>3</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175</a:t>
            </a:fld>
            <a:endParaRPr lang="en-US" altLang="ko-KR"/>
          </a:p>
        </p:txBody>
      </p:sp>
      <p:pic>
        <p:nvPicPr>
          <p:cNvPr id="3" name="Picture 2"/>
          <p:cNvPicPr>
            <a:picLocks noChangeAspect="1"/>
          </p:cNvPicPr>
          <p:nvPr/>
        </p:nvPicPr>
        <p:blipFill>
          <a:blip r:embed="rId2"/>
          <a:stretch>
            <a:fillRect/>
          </a:stretch>
        </p:blipFill>
        <p:spPr>
          <a:xfrm>
            <a:off x="3395700" y="740172"/>
            <a:ext cx="5267325" cy="6000750"/>
          </a:xfrm>
          <a:prstGeom prst="rect">
            <a:avLst/>
          </a:prstGeom>
        </p:spPr>
      </p:pic>
    </p:spTree>
    <p:extLst>
      <p:ext uri="{BB962C8B-B14F-4D97-AF65-F5344CB8AC3E}">
        <p14:creationId xmlns:p14="http://schemas.microsoft.com/office/powerpoint/2010/main" val="32009670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Example 2</a:t>
            </a:r>
            <a:r>
              <a:rPr lang="en-US" baseline="30000" dirty="0">
                <a:ea typeface="Verdana" panose="020B0604030504040204" pitchFamily="34" charset="0"/>
              </a:rPr>
              <a:t>2</a:t>
            </a:r>
            <a:r>
              <a:rPr lang="en-US" dirty="0">
                <a:ea typeface="Verdana" panose="020B0604030504040204" pitchFamily="34" charset="0"/>
              </a:rPr>
              <a:t> design</a:t>
            </a:r>
            <a:endParaRPr lang="en-IN" dirty="0"/>
          </a:p>
        </p:txBody>
      </p:sp>
      <p:sp>
        <p:nvSpPr>
          <p:cNvPr id="3" name="Content Placeholder 2"/>
          <p:cNvSpPr>
            <a:spLocks noGrp="1"/>
          </p:cNvSpPr>
          <p:nvPr>
            <p:ph idx="1"/>
          </p:nvPr>
        </p:nvSpPr>
        <p:spPr/>
        <p:txBody>
          <a:bodyPr/>
          <a:lstStyle/>
          <a:p>
            <a:pPr marL="0" indent="0">
              <a:buNone/>
            </a:pPr>
            <a:r>
              <a:rPr lang="en-IN" sz="2400" dirty="0">
                <a:latin typeface="Arial" panose="020B0604020202020204" pitchFamily="34" charset="0"/>
                <a:cs typeface="Arial" panose="020B0604020202020204" pitchFamily="34" charset="0"/>
              </a:rPr>
              <a:t>Two-way ANOVA</a:t>
            </a:r>
          </a:p>
          <a:p>
            <a:pPr marL="0" indent="0">
              <a:buNone/>
            </a:pPr>
            <a:r>
              <a:rPr lang="en-IN" sz="2400" dirty="0">
                <a:latin typeface="Arial" panose="020B0604020202020204" pitchFamily="34" charset="0"/>
                <a:cs typeface="Arial" panose="020B0604020202020204" pitchFamily="34" charset="0"/>
              </a:rPr>
              <a:t>https://statistics.laerd.com/spss-tutorials/two-way-anova-using-spss-statistics.php</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176</a:t>
            </a:fld>
            <a:endParaRPr lang="en-US" altLang="ko-KR"/>
          </a:p>
        </p:txBody>
      </p:sp>
      <p:pic>
        <p:nvPicPr>
          <p:cNvPr id="5" name="Picture 4"/>
          <p:cNvPicPr>
            <a:picLocks noChangeAspect="1"/>
          </p:cNvPicPr>
          <p:nvPr/>
        </p:nvPicPr>
        <p:blipFill>
          <a:blip r:embed="rId2"/>
          <a:stretch>
            <a:fillRect/>
          </a:stretch>
        </p:blipFill>
        <p:spPr>
          <a:xfrm>
            <a:off x="4454749" y="1978119"/>
            <a:ext cx="2923790" cy="3444964"/>
          </a:xfrm>
          <a:prstGeom prst="rect">
            <a:avLst/>
          </a:prstGeom>
        </p:spPr>
      </p:pic>
      <p:pic>
        <p:nvPicPr>
          <p:cNvPr id="6" name="Picture 5"/>
          <p:cNvPicPr>
            <a:picLocks noChangeAspect="1"/>
          </p:cNvPicPr>
          <p:nvPr/>
        </p:nvPicPr>
        <p:blipFill>
          <a:blip r:embed="rId3"/>
          <a:stretch>
            <a:fillRect/>
          </a:stretch>
        </p:blipFill>
        <p:spPr>
          <a:xfrm>
            <a:off x="813553" y="5423083"/>
            <a:ext cx="10768847" cy="1227767"/>
          </a:xfrm>
          <a:prstGeom prst="rect">
            <a:avLst/>
          </a:prstGeom>
        </p:spPr>
      </p:pic>
      <p:pic>
        <p:nvPicPr>
          <p:cNvPr id="7" name="Picture 6"/>
          <p:cNvPicPr>
            <a:picLocks noChangeAspect="1"/>
          </p:cNvPicPr>
          <p:nvPr/>
        </p:nvPicPr>
        <p:blipFill>
          <a:blip r:embed="rId4"/>
          <a:stretch>
            <a:fillRect/>
          </a:stretch>
        </p:blipFill>
        <p:spPr>
          <a:xfrm>
            <a:off x="6023992" y="591088"/>
            <a:ext cx="5161708" cy="1367897"/>
          </a:xfrm>
          <a:prstGeom prst="rect">
            <a:avLst/>
          </a:prstGeom>
        </p:spPr>
      </p:pic>
    </p:spTree>
    <p:extLst>
      <p:ext uri="{BB962C8B-B14F-4D97-AF65-F5344CB8AC3E}">
        <p14:creationId xmlns:p14="http://schemas.microsoft.com/office/powerpoint/2010/main" val="1032533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Example 2</a:t>
            </a:r>
            <a:r>
              <a:rPr lang="en-US" baseline="30000" dirty="0">
                <a:ea typeface="Verdana" panose="020B0604030504040204" pitchFamily="34" charset="0"/>
              </a:rPr>
              <a:t>2</a:t>
            </a:r>
            <a:r>
              <a:rPr lang="en-US" dirty="0">
                <a:ea typeface="Verdana" panose="020B0604030504040204" pitchFamily="34" charset="0"/>
              </a:rPr>
              <a:t> design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177</a:t>
            </a:fld>
            <a:endParaRPr lang="en-US" altLang="ko-KR"/>
          </a:p>
        </p:txBody>
      </p:sp>
      <p:pic>
        <p:nvPicPr>
          <p:cNvPr id="6" name="Picture 5"/>
          <p:cNvPicPr>
            <a:picLocks noChangeAspect="1"/>
          </p:cNvPicPr>
          <p:nvPr/>
        </p:nvPicPr>
        <p:blipFill rotWithShape="1">
          <a:blip r:embed="rId2"/>
          <a:srcRect r="32143" b="32390"/>
          <a:stretch/>
        </p:blipFill>
        <p:spPr>
          <a:xfrm>
            <a:off x="1055440" y="872716"/>
            <a:ext cx="10278376" cy="5485517"/>
          </a:xfrm>
          <a:prstGeom prst="rect">
            <a:avLst/>
          </a:prstGeom>
        </p:spPr>
      </p:pic>
    </p:spTree>
    <p:extLst>
      <p:ext uri="{BB962C8B-B14F-4D97-AF65-F5344CB8AC3E}">
        <p14:creationId xmlns:p14="http://schemas.microsoft.com/office/powerpoint/2010/main" val="251609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Barriers in the Successful Application of DOE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 Management barriers</a:t>
            </a:r>
          </a:p>
          <a:p>
            <a:pPr lvl="1" algn="just" latinLnBrk="0">
              <a:lnSpc>
                <a:spcPct val="150000"/>
              </a:lnSpc>
            </a:pPr>
            <a:r>
              <a:rPr lang="en-US" sz="1907" dirty="0">
                <a:latin typeface="Arial" panose="020B0604020202020204" pitchFamily="34" charset="0"/>
                <a:cs typeface="Arial" panose="020B0604020202020204" pitchFamily="34" charset="0"/>
              </a:rPr>
              <a:t>Responses from managers with high resistance to change may include the following</a:t>
            </a:r>
          </a:p>
          <a:p>
            <a:pPr lvl="2" algn="just" latinLnBrk="0">
              <a:lnSpc>
                <a:spcPct val="150000"/>
              </a:lnSpc>
            </a:pPr>
            <a:r>
              <a:rPr lang="en-US" sz="1415" dirty="0">
                <a:latin typeface="Arial" panose="020B0604020202020204" pitchFamily="34" charset="0"/>
                <a:cs typeface="Arial" panose="020B0604020202020204" pitchFamily="34" charset="0"/>
              </a:rPr>
              <a:t>DOE tells me what I already know.</a:t>
            </a:r>
          </a:p>
          <a:p>
            <a:pPr lvl="2" algn="just" latinLnBrk="0">
              <a:lnSpc>
                <a:spcPct val="150000"/>
              </a:lnSpc>
            </a:pPr>
            <a:r>
              <a:rPr lang="en-US" sz="1415" dirty="0">
                <a:latin typeface="Arial" panose="020B0604020202020204" pitchFamily="34" charset="0"/>
                <a:cs typeface="Arial" panose="020B0604020202020204" pitchFamily="34" charset="0"/>
              </a:rPr>
              <a:t>It sounds good, but it is not applicable to my job.</a:t>
            </a:r>
          </a:p>
          <a:p>
            <a:pPr lvl="2" algn="just" latinLnBrk="0">
              <a:lnSpc>
                <a:spcPct val="150000"/>
              </a:lnSpc>
            </a:pPr>
            <a:r>
              <a:rPr lang="en-US" sz="1415" dirty="0">
                <a:latin typeface="Arial" panose="020B0604020202020204" pitchFamily="34" charset="0"/>
                <a:cs typeface="Arial" panose="020B0604020202020204" pitchFamily="34" charset="0"/>
              </a:rPr>
              <a:t>I need to make additional effort to prove what I already know. </a:t>
            </a:r>
          </a:p>
          <a:p>
            <a:pPr lvl="1" algn="just" latinLnBrk="0">
              <a:lnSpc>
                <a:spcPct val="150000"/>
              </a:lnSpc>
            </a:pPr>
            <a:r>
              <a:rPr lang="en-US" sz="1907" dirty="0">
                <a:latin typeface="Arial" panose="020B0604020202020204" pitchFamily="34" charset="0"/>
                <a:cs typeface="Arial" panose="020B0604020202020204" pitchFamily="34" charset="0"/>
              </a:rPr>
              <a:t>Many managers do not instinctively think statistically, mainly because they are not convinced that statistical thinking adds any value to management and decision-making.</a:t>
            </a:r>
          </a:p>
          <a:p>
            <a:pPr lvl="1" algn="just" latinLnBrk="0">
              <a:lnSpc>
                <a:spcPct val="150000"/>
              </a:lnSpc>
            </a:pPr>
            <a:r>
              <a:rPr lang="en-US" sz="1907" dirty="0">
                <a:latin typeface="Arial" panose="020B0604020202020204" pitchFamily="34" charset="0"/>
                <a:cs typeface="Arial" panose="020B0604020202020204" pitchFamily="34" charset="0"/>
              </a:rPr>
              <a:t> Managers in </a:t>
            </a:r>
            <a:r>
              <a:rPr lang="en-US" sz="1907" dirty="0" err="1">
                <a:latin typeface="Arial" panose="020B0604020202020204" pitchFamily="34" charset="0"/>
                <a:cs typeface="Arial" panose="020B0604020202020204" pitchFamily="34" charset="0"/>
              </a:rPr>
              <a:t>organisations</a:t>
            </a:r>
            <a:r>
              <a:rPr lang="en-US" sz="1907" dirty="0">
                <a:latin typeface="Arial" panose="020B0604020202020204" pitchFamily="34" charset="0"/>
                <a:cs typeface="Arial" panose="020B0604020202020204" pitchFamily="34" charset="0"/>
              </a:rPr>
              <a:t> believe that DOE is very demanding of resources.</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18</a:t>
            </a:fld>
            <a:endParaRPr lang="en-US" altLang="ko-KR"/>
          </a:p>
        </p:txBody>
      </p:sp>
    </p:spTree>
    <p:extLst>
      <p:ext uri="{BB962C8B-B14F-4D97-AF65-F5344CB8AC3E}">
        <p14:creationId xmlns:p14="http://schemas.microsoft.com/office/powerpoint/2010/main" val="751188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Barriers in the Successful Application of DOE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 Cultural barriers</a:t>
            </a:r>
          </a:p>
          <a:p>
            <a:pPr lvl="1" algn="just" latinLnBrk="0">
              <a:lnSpc>
                <a:spcPct val="150000"/>
              </a:lnSpc>
            </a:pPr>
            <a:r>
              <a:rPr lang="en-US" sz="1907" dirty="0">
                <a:latin typeface="Arial" panose="020B0604020202020204" pitchFamily="34" charset="0"/>
                <a:cs typeface="Arial" panose="020B0604020202020204" pitchFamily="34" charset="0"/>
              </a:rPr>
              <a:t>Cultural barriers are one of the principal reasons why DOE is not commonly used in many </a:t>
            </a:r>
            <a:r>
              <a:rPr lang="en-US" sz="1907" dirty="0" err="1">
                <a:latin typeface="Arial" panose="020B0604020202020204" pitchFamily="34" charset="0"/>
                <a:cs typeface="Arial" panose="020B0604020202020204" pitchFamily="34" charset="0"/>
              </a:rPr>
              <a:t>organisations</a:t>
            </a:r>
            <a:r>
              <a:rPr lang="en-US" sz="1907" dirty="0">
                <a:latin typeface="Arial" panose="020B0604020202020204" pitchFamily="34" charset="0"/>
                <a:cs typeface="Arial" panose="020B0604020202020204" pitchFamily="34" charset="0"/>
              </a:rPr>
              <a:t>.</a:t>
            </a:r>
          </a:p>
          <a:p>
            <a:pPr lvl="1" algn="just" latinLnBrk="0">
              <a:lnSpc>
                <a:spcPct val="150000"/>
              </a:lnSpc>
            </a:pPr>
            <a:r>
              <a:rPr lang="en-US" sz="1907" dirty="0">
                <a:latin typeface="Arial" panose="020B0604020202020204" pitchFamily="34" charset="0"/>
                <a:cs typeface="Arial" panose="020B0604020202020204" pitchFamily="34" charset="0"/>
              </a:rPr>
              <a:t>Many </a:t>
            </a:r>
            <a:r>
              <a:rPr lang="en-US" sz="1907" dirty="0" err="1">
                <a:latin typeface="Arial" panose="020B0604020202020204" pitchFamily="34" charset="0"/>
                <a:cs typeface="Arial" panose="020B0604020202020204" pitchFamily="34" charset="0"/>
              </a:rPr>
              <a:t>organisations</a:t>
            </a:r>
            <a:r>
              <a:rPr lang="en-US" sz="1907" dirty="0">
                <a:latin typeface="Arial" panose="020B0604020202020204" pitchFamily="34" charset="0"/>
                <a:cs typeface="Arial" panose="020B0604020202020204" pitchFamily="34" charset="0"/>
              </a:rPr>
              <a:t> are not culturally ready for the introduction and implementation of advanced quality improvement techniques such as DOE and Taguchi.</a:t>
            </a:r>
          </a:p>
          <a:p>
            <a:pPr lvl="1" algn="just" latinLnBrk="0">
              <a:lnSpc>
                <a:spcPct val="150000"/>
              </a:lnSpc>
            </a:pPr>
            <a:r>
              <a:rPr lang="en-US" sz="1907" dirty="0">
                <a:latin typeface="Arial" panose="020B0604020202020204" pitchFamily="34" charset="0"/>
                <a:cs typeface="Arial" panose="020B0604020202020204" pitchFamily="34" charset="0"/>
              </a:rPr>
              <a:t>The best way to overcome this barrier is through intensive training programs and by demonstrating the successful application of such techniques by other </a:t>
            </a:r>
            <a:r>
              <a:rPr lang="en-US" sz="1907" dirty="0" err="1">
                <a:latin typeface="Arial" panose="020B0604020202020204" pitchFamily="34" charset="0"/>
                <a:cs typeface="Arial" panose="020B0604020202020204" pitchFamily="34" charset="0"/>
              </a:rPr>
              <a:t>organisations</a:t>
            </a:r>
            <a:r>
              <a:rPr lang="en-US" sz="1907" dirty="0">
                <a:latin typeface="Arial" panose="020B0604020202020204" pitchFamily="34" charset="0"/>
                <a:cs typeface="Arial" panose="020B0604020202020204" pitchFamily="34" charset="0"/>
              </a:rPr>
              <a:t> during the training.</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19</a:t>
            </a:fld>
            <a:endParaRPr lang="en-US" altLang="ko-KR"/>
          </a:p>
        </p:txBody>
      </p:sp>
    </p:spTree>
    <p:extLst>
      <p:ext uri="{BB962C8B-B14F-4D97-AF65-F5344CB8AC3E}">
        <p14:creationId xmlns:p14="http://schemas.microsoft.com/office/powerpoint/2010/main" val="272763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F6175C-2F55-4953-8B57-639139EFA8E7}"/>
              </a:ext>
            </a:extLst>
          </p:cNvPr>
          <p:cNvSpPr>
            <a:spLocks noGrp="1"/>
          </p:cNvSpPr>
          <p:nvPr>
            <p:ph type="title"/>
          </p:nvPr>
        </p:nvSpPr>
        <p:spPr/>
        <p:txBody>
          <a:bodyPr/>
          <a:lstStyle/>
          <a:p>
            <a:endParaRPr lang="en-IN"/>
          </a:p>
        </p:txBody>
      </p:sp>
      <p:sp>
        <p:nvSpPr>
          <p:cNvPr id="7" name="Text Placeholder 6">
            <a:extLst>
              <a:ext uri="{FF2B5EF4-FFF2-40B4-BE49-F238E27FC236}">
                <a16:creationId xmlns:a16="http://schemas.microsoft.com/office/drawing/2014/main" id="{DAE8024D-BDF5-42EB-9C9A-A7677E115D54}"/>
              </a:ext>
            </a:extLst>
          </p:cNvPr>
          <p:cNvSpPr>
            <a:spLocks noGrp="1"/>
          </p:cNvSpPr>
          <p:nvPr>
            <p:ph type="body" idx="1"/>
          </p:nvPr>
        </p:nvSpPr>
        <p:spPr/>
        <p:txBody>
          <a:bodyPr/>
          <a:lstStyle/>
          <a:p>
            <a:r>
              <a:rPr lang="en-IN" sz="5400" dirty="0"/>
              <a:t>Unit 2</a:t>
            </a:r>
          </a:p>
        </p:txBody>
      </p:sp>
      <p:sp>
        <p:nvSpPr>
          <p:cNvPr id="5" name="Slide Number Placeholder 4">
            <a:extLst>
              <a:ext uri="{FF2B5EF4-FFF2-40B4-BE49-F238E27FC236}">
                <a16:creationId xmlns:a16="http://schemas.microsoft.com/office/drawing/2014/main" id="{E0564328-B254-4214-BCAA-48DE6ACA7E70}"/>
              </a:ext>
            </a:extLst>
          </p:cNvPr>
          <p:cNvSpPr>
            <a:spLocks noGrp="1"/>
          </p:cNvSpPr>
          <p:nvPr>
            <p:ph type="sldNum" sz="quarter" idx="10"/>
          </p:nvPr>
        </p:nvSpPr>
        <p:spPr/>
        <p:txBody>
          <a:bodyPr/>
          <a:lstStyle/>
          <a:p>
            <a:pPr>
              <a:defRPr/>
            </a:pPr>
            <a:fld id="{2D8A44CB-1BEC-43BB-9219-E16F9F1E3E4C}" type="slidenum">
              <a:rPr lang="en-US" altLang="ko-KR" smtClean="0"/>
              <a:pPr>
                <a:defRPr/>
              </a:pPr>
              <a:t>2</a:t>
            </a:fld>
            <a:endParaRPr lang="en-US" altLang="ko-KR"/>
          </a:p>
        </p:txBody>
      </p:sp>
    </p:spTree>
    <p:extLst>
      <p:ext uri="{BB962C8B-B14F-4D97-AF65-F5344CB8AC3E}">
        <p14:creationId xmlns:p14="http://schemas.microsoft.com/office/powerpoint/2010/main" val="4289994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Barriers in the Successful Application of DOE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 Communication barriers</a:t>
            </a:r>
          </a:p>
          <a:p>
            <a:pPr lvl="1" algn="just" latinLnBrk="0">
              <a:lnSpc>
                <a:spcPct val="150000"/>
              </a:lnSpc>
            </a:pPr>
            <a:r>
              <a:rPr lang="en-US" sz="1907" dirty="0">
                <a:latin typeface="Arial" panose="020B0604020202020204" pitchFamily="34" charset="0"/>
                <a:cs typeface="Arial" panose="020B0604020202020204" pitchFamily="34" charset="0"/>
              </a:rPr>
              <a:t>Research has indicated that there is very little communication between the academic and industrial worlds.</a:t>
            </a:r>
          </a:p>
          <a:p>
            <a:pPr lvl="1" algn="just" latinLnBrk="0">
              <a:lnSpc>
                <a:spcPct val="150000"/>
              </a:lnSpc>
            </a:pPr>
            <a:r>
              <a:rPr lang="en-US" sz="1907" dirty="0">
                <a:latin typeface="Arial" panose="020B0604020202020204" pitchFamily="34" charset="0"/>
                <a:cs typeface="Arial" panose="020B0604020202020204" pitchFamily="34" charset="0"/>
              </a:rPr>
              <a:t>Moreover, the communication among industrial engineers, managers and statisticians in many </a:t>
            </a:r>
            <a:r>
              <a:rPr lang="en-US" sz="1907" dirty="0" err="1">
                <a:latin typeface="Arial" panose="020B0604020202020204" pitchFamily="34" charset="0"/>
                <a:cs typeface="Arial" panose="020B0604020202020204" pitchFamily="34" charset="0"/>
              </a:rPr>
              <a:t>organisations</a:t>
            </a:r>
            <a:r>
              <a:rPr lang="en-US" sz="1907" dirty="0">
                <a:latin typeface="Arial" panose="020B0604020202020204" pitchFamily="34" charset="0"/>
                <a:cs typeface="Arial" panose="020B0604020202020204" pitchFamily="34" charset="0"/>
              </a:rPr>
              <a:t> is limited.</a:t>
            </a:r>
          </a:p>
          <a:p>
            <a:pPr lvl="1" algn="just" latinLnBrk="0">
              <a:lnSpc>
                <a:spcPct val="150000"/>
              </a:lnSpc>
            </a:pPr>
            <a:r>
              <a:rPr lang="en-US" sz="1907" dirty="0">
                <a:latin typeface="Arial" panose="020B0604020202020204" pitchFamily="34" charset="0"/>
                <a:cs typeface="Arial" panose="020B0604020202020204" pitchFamily="34" charset="0"/>
              </a:rPr>
              <a:t>For the successful initiative of any quality improvement programme, these communities should work together and make this barrier less formidable.</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20</a:t>
            </a:fld>
            <a:endParaRPr lang="en-US" altLang="ko-KR"/>
          </a:p>
        </p:txBody>
      </p:sp>
    </p:spTree>
    <p:extLst>
      <p:ext uri="{BB962C8B-B14F-4D97-AF65-F5344CB8AC3E}">
        <p14:creationId xmlns:p14="http://schemas.microsoft.com/office/powerpoint/2010/main" val="896195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Barriers in the Successful Application of DOE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Other barriers</a:t>
            </a:r>
          </a:p>
          <a:p>
            <a:pPr lvl="1" algn="just" latinLnBrk="0">
              <a:lnSpc>
                <a:spcPct val="150000"/>
              </a:lnSpc>
            </a:pPr>
            <a:r>
              <a:rPr lang="en-US" sz="1907" dirty="0">
                <a:latin typeface="Arial" panose="020B0604020202020204" pitchFamily="34" charset="0"/>
                <a:cs typeface="Arial" panose="020B0604020202020204" pitchFamily="34" charset="0"/>
              </a:rPr>
              <a:t>Negative experiences with DOE may make companies reluctant to use DOE again. The majority of negative DOE experiences can be classified into two groups. The first relates to </a:t>
            </a:r>
            <a:r>
              <a:rPr lang="en-US" sz="1907" dirty="0">
                <a:solidFill>
                  <a:srgbClr val="00B050"/>
                </a:solidFill>
                <a:latin typeface="Arial" panose="020B0604020202020204" pitchFamily="34" charset="0"/>
                <a:cs typeface="Arial" panose="020B0604020202020204" pitchFamily="34" charset="0"/>
              </a:rPr>
              <a:t>technical issues </a:t>
            </a:r>
            <a:r>
              <a:rPr lang="en-US" sz="1907" dirty="0">
                <a:latin typeface="Arial" panose="020B0604020202020204" pitchFamily="34" charset="0"/>
                <a:cs typeface="Arial" panose="020B0604020202020204" pitchFamily="34" charset="0"/>
              </a:rPr>
              <a:t>and the second to </a:t>
            </a:r>
            <a:r>
              <a:rPr lang="en-US" sz="1907" dirty="0">
                <a:solidFill>
                  <a:srgbClr val="00B050"/>
                </a:solidFill>
                <a:latin typeface="Arial" panose="020B0604020202020204" pitchFamily="34" charset="0"/>
                <a:cs typeface="Arial" panose="020B0604020202020204" pitchFamily="34" charset="0"/>
              </a:rPr>
              <a:t>non-technical issues</a:t>
            </a:r>
            <a:r>
              <a:rPr lang="en-US" sz="1907" dirty="0">
                <a:latin typeface="Arial" panose="020B0604020202020204" pitchFamily="34" charset="0"/>
                <a:cs typeface="Arial" panose="020B0604020202020204" pitchFamily="34" charset="0"/>
              </a:rPr>
              <a:t>.</a:t>
            </a:r>
          </a:p>
          <a:p>
            <a:pPr algn="just" latinLnBrk="0">
              <a:lnSpc>
                <a:spcPct val="150000"/>
              </a:lnSpc>
            </a:pPr>
            <a:r>
              <a:rPr lang="en-US" sz="2400" dirty="0">
                <a:latin typeface="Arial" panose="020B0604020202020204" pitchFamily="34" charset="0"/>
                <a:cs typeface="Arial" panose="020B0604020202020204" pitchFamily="34" charset="0"/>
              </a:rPr>
              <a:t>Technical issues include:</a:t>
            </a:r>
          </a:p>
          <a:p>
            <a:pPr lvl="1" algn="just" latinLnBrk="0">
              <a:lnSpc>
                <a:spcPct val="150000"/>
              </a:lnSpc>
            </a:pPr>
            <a:r>
              <a:rPr lang="en-US" sz="1400" dirty="0">
                <a:latin typeface="Arial" panose="020B0604020202020204" pitchFamily="34" charset="0"/>
                <a:cs typeface="Arial" panose="020B0604020202020204" pitchFamily="34" charset="0"/>
              </a:rPr>
              <a:t>choosing unreasonably large or small designs;</a:t>
            </a:r>
          </a:p>
          <a:p>
            <a:pPr lvl="1" algn="just" latinLnBrk="0">
              <a:lnSpc>
                <a:spcPct val="150000"/>
              </a:lnSpc>
            </a:pPr>
            <a:r>
              <a:rPr lang="en-US" sz="1400" dirty="0">
                <a:latin typeface="Arial" panose="020B0604020202020204" pitchFamily="34" charset="0"/>
                <a:cs typeface="Arial" panose="020B0604020202020204" pitchFamily="34" charset="0"/>
              </a:rPr>
              <a:t>inadequate or even poor measurement of quality characteristics;</a:t>
            </a:r>
          </a:p>
          <a:p>
            <a:pPr lvl="1" algn="just" latinLnBrk="0">
              <a:lnSpc>
                <a:spcPct val="150000"/>
              </a:lnSpc>
            </a:pPr>
            <a:r>
              <a:rPr lang="en-US" sz="1400" dirty="0">
                <a:latin typeface="Arial" panose="020B0604020202020204" pitchFamily="34" charset="0"/>
                <a:cs typeface="Arial" panose="020B0604020202020204" pitchFamily="34" charset="0"/>
              </a:rPr>
              <a:t>not choosing the appropriate levels for the process variables, etc. Non-linearity or curvature effects of process variables should be explored to determine the best operating process conditions;</a:t>
            </a:r>
          </a:p>
          <a:p>
            <a:pPr lvl="1" algn="just" latinLnBrk="0">
              <a:lnSpc>
                <a:spcPct val="150000"/>
              </a:lnSpc>
            </a:pPr>
            <a:r>
              <a:rPr lang="en-US" sz="1400" dirty="0">
                <a:latin typeface="Arial" panose="020B0604020202020204" pitchFamily="34" charset="0"/>
                <a:cs typeface="Arial" panose="020B0604020202020204" pitchFamily="34" charset="0"/>
              </a:rPr>
              <a:t>assessing the impact of ‘uncontrolled variables’ which can influence the output of the process. Experimenters should try to understand how the ‘uncontrolled variables’ influence the process </a:t>
            </a:r>
            <a:r>
              <a:rPr lang="en-US" sz="1400" dirty="0" err="1">
                <a:latin typeface="Arial" panose="020B0604020202020204" pitchFamily="34" charset="0"/>
                <a:cs typeface="Arial" panose="020B0604020202020204" pitchFamily="34" charset="0"/>
              </a:rPr>
              <a:t>behaviour</a:t>
            </a:r>
            <a:r>
              <a:rPr lang="en-US" sz="1400" dirty="0">
                <a:latin typeface="Arial" panose="020B0604020202020204" pitchFamily="34" charset="0"/>
                <a:cs typeface="Arial" panose="020B0604020202020204" pitchFamily="34" charset="0"/>
              </a:rPr>
              <a:t> and devise strategies to </a:t>
            </a:r>
            <a:r>
              <a:rPr lang="en-US" sz="1400" dirty="0" err="1">
                <a:latin typeface="Arial" panose="020B0604020202020204" pitchFamily="34" charset="0"/>
                <a:cs typeface="Arial" panose="020B0604020202020204" pitchFamily="34" charset="0"/>
              </a:rPr>
              <a:t>minimise</a:t>
            </a:r>
            <a:r>
              <a:rPr lang="en-US" sz="1400" dirty="0">
                <a:latin typeface="Arial" panose="020B0604020202020204" pitchFamily="34" charset="0"/>
                <a:cs typeface="Arial" panose="020B0604020202020204" pitchFamily="34" charset="0"/>
              </a:rPr>
              <a:t> their impact as much as possible;</a:t>
            </a:r>
          </a:p>
          <a:p>
            <a:pPr lvl="1" algn="just" latinLnBrk="0">
              <a:lnSpc>
                <a:spcPct val="150000"/>
              </a:lnSpc>
            </a:pPr>
            <a:r>
              <a:rPr lang="en-US" sz="1400" dirty="0">
                <a:latin typeface="Arial" panose="020B0604020202020204" pitchFamily="34" charset="0"/>
                <a:cs typeface="Arial" panose="020B0604020202020204" pitchFamily="34" charset="0"/>
              </a:rPr>
              <a:t>Lacking awareness of assumptions: data analysis, awareness of different alternatives why they are needed, etc.</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21</a:t>
            </a:fld>
            <a:endParaRPr lang="en-US" altLang="ko-KR"/>
          </a:p>
        </p:txBody>
      </p:sp>
    </p:spTree>
    <p:extLst>
      <p:ext uri="{BB962C8B-B14F-4D97-AF65-F5344CB8AC3E}">
        <p14:creationId xmlns:p14="http://schemas.microsoft.com/office/powerpoint/2010/main" val="3726494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Barriers in the Successful Application of DOE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Non-Technical issues include:</a:t>
            </a:r>
          </a:p>
          <a:p>
            <a:pPr lvl="1" algn="just" latinLnBrk="0">
              <a:lnSpc>
                <a:spcPct val="150000"/>
              </a:lnSpc>
            </a:pPr>
            <a:r>
              <a:rPr lang="en-US" sz="1600" dirty="0">
                <a:latin typeface="Arial" panose="020B0604020202020204" pitchFamily="34" charset="0"/>
                <a:cs typeface="Arial" panose="020B0604020202020204" pitchFamily="34" charset="0"/>
              </a:rPr>
              <a:t>lack of experimental planning;</a:t>
            </a:r>
          </a:p>
          <a:p>
            <a:pPr lvl="1" algn="just" latinLnBrk="0">
              <a:lnSpc>
                <a:spcPct val="150000"/>
              </a:lnSpc>
            </a:pPr>
            <a:r>
              <a:rPr lang="en-US" sz="1600" dirty="0">
                <a:latin typeface="Arial" panose="020B0604020202020204" pitchFamily="34" charset="0"/>
                <a:cs typeface="Arial" panose="020B0604020202020204" pitchFamily="34" charset="0"/>
              </a:rPr>
              <a:t>executing one-shot experimentation instead of adopting sequential, adaptive and iterative nature of experimentation</a:t>
            </a:r>
          </a:p>
          <a:p>
            <a:pPr lvl="1" algn="just" latinLnBrk="0">
              <a:lnSpc>
                <a:spcPct val="150000"/>
              </a:lnSpc>
            </a:pPr>
            <a:r>
              <a:rPr lang="en-US" sz="1600" dirty="0">
                <a:latin typeface="Arial" panose="020B0604020202020204" pitchFamily="34" charset="0"/>
                <a:cs typeface="Arial" panose="020B0604020202020204" pitchFamily="34" charset="0"/>
              </a:rPr>
              <a:t>not choosing the right process variables or design variables for the experiment in the first round of experimentation, etc.</a:t>
            </a:r>
            <a:endParaRPr lang="en-US" sz="1400" dirty="0">
              <a:latin typeface="Arial" panose="020B0604020202020204" pitchFamily="34" charset="0"/>
              <a:cs typeface="Arial" panose="020B0604020202020204" pitchFamily="34" charset="0"/>
            </a:endParaRP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22</a:t>
            </a:fld>
            <a:endParaRPr lang="en-US" altLang="ko-KR"/>
          </a:p>
        </p:txBody>
      </p:sp>
    </p:spTree>
    <p:extLst>
      <p:ext uri="{BB962C8B-B14F-4D97-AF65-F5344CB8AC3E}">
        <p14:creationId xmlns:p14="http://schemas.microsoft.com/office/powerpoint/2010/main" val="3235132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Barriers in the Successful Application of DOE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Educational barriers</a:t>
            </a:r>
          </a:p>
          <a:p>
            <a:pPr lvl="1" algn="just" latinLnBrk="0">
              <a:lnSpc>
                <a:spcPct val="150000"/>
              </a:lnSpc>
            </a:pPr>
            <a:r>
              <a:rPr lang="en-US" sz="1600" dirty="0">
                <a:latin typeface="Arial" panose="020B0604020202020204" pitchFamily="34" charset="0"/>
                <a:cs typeface="Arial" panose="020B0604020202020204" pitchFamily="34" charset="0"/>
              </a:rPr>
              <a:t>Current statistical education for the engineering community in their academic curriculum  is not sufficient</a:t>
            </a:r>
          </a:p>
          <a:p>
            <a:pPr algn="just" latinLnBrk="0">
              <a:lnSpc>
                <a:spcPct val="150000"/>
              </a:lnSpc>
            </a:pPr>
            <a:r>
              <a:rPr lang="en-US" sz="2400" dirty="0">
                <a:latin typeface="Arial" panose="020B0604020202020204" pitchFamily="34" charset="0"/>
                <a:cs typeface="Arial" panose="020B0604020202020204" pitchFamily="34" charset="0"/>
              </a:rPr>
              <a:t>Management barriers</a:t>
            </a:r>
          </a:p>
          <a:p>
            <a:pPr lvl="1" algn="just" latinLnBrk="0">
              <a:lnSpc>
                <a:spcPct val="150000"/>
              </a:lnSpc>
            </a:pPr>
            <a:r>
              <a:rPr lang="en-US" sz="1600" dirty="0">
                <a:latin typeface="Arial" panose="020B0604020202020204" pitchFamily="34" charset="0"/>
                <a:cs typeface="Arial" panose="020B0604020202020204" pitchFamily="34" charset="0"/>
              </a:rPr>
              <a:t>Managers encourage their engineers to use ‘home-grown’ solutions for process-and  quality-related problems.</a:t>
            </a:r>
          </a:p>
          <a:p>
            <a:pPr algn="just" latinLnBrk="0">
              <a:lnSpc>
                <a:spcPct val="150000"/>
              </a:lnSpc>
            </a:pPr>
            <a:r>
              <a:rPr lang="en-US" sz="2400" dirty="0">
                <a:latin typeface="Arial" panose="020B0604020202020204" pitchFamily="34" charset="0"/>
                <a:cs typeface="Arial" panose="020B0604020202020204" pitchFamily="34" charset="0"/>
              </a:rPr>
              <a:t>Cultural barriers</a:t>
            </a:r>
          </a:p>
          <a:p>
            <a:pPr lvl="1" algn="just" latinLnBrk="0">
              <a:lnSpc>
                <a:spcPct val="150000"/>
              </a:lnSpc>
            </a:pPr>
            <a:r>
              <a:rPr lang="en-US" sz="1600" dirty="0">
                <a:latin typeface="Arial" panose="020B0604020202020204" pitchFamily="34" charset="0"/>
                <a:cs typeface="Arial" panose="020B0604020202020204" pitchFamily="34" charset="0"/>
              </a:rPr>
              <a:t>Principal reason; reluctant and fear of embracing the DOE</a:t>
            </a:r>
          </a:p>
          <a:p>
            <a:pPr algn="just" latinLnBrk="0">
              <a:lnSpc>
                <a:spcPct val="150000"/>
              </a:lnSpc>
            </a:pPr>
            <a:r>
              <a:rPr lang="en-US" sz="2400" dirty="0">
                <a:latin typeface="Arial" panose="020B0604020202020204" pitchFamily="34" charset="0"/>
                <a:cs typeface="Arial" panose="020B0604020202020204" pitchFamily="34" charset="0"/>
              </a:rPr>
              <a:t>Communication barriers</a:t>
            </a:r>
          </a:p>
          <a:p>
            <a:pPr lvl="1" algn="just" latinLnBrk="0">
              <a:lnSpc>
                <a:spcPct val="150000"/>
              </a:lnSpc>
            </a:pPr>
            <a:r>
              <a:rPr lang="en-US" sz="1600" dirty="0">
                <a:latin typeface="Arial" panose="020B0604020202020204" pitchFamily="34" charset="0"/>
                <a:cs typeface="Arial" panose="020B0604020202020204" pitchFamily="34" charset="0"/>
              </a:rPr>
              <a:t>Gap between academia and industry ; lack of knowledge in engineering and statistics</a:t>
            </a:r>
          </a:p>
          <a:p>
            <a:pPr algn="just" latinLnBrk="0">
              <a:lnSpc>
                <a:spcPct val="150000"/>
              </a:lnSpc>
            </a:pPr>
            <a:r>
              <a:rPr lang="en-US" sz="2400" dirty="0">
                <a:latin typeface="Arial" panose="020B0604020202020204" pitchFamily="34" charset="0"/>
                <a:cs typeface="Arial" panose="020B0604020202020204" pitchFamily="34" charset="0"/>
              </a:rPr>
              <a:t>Other barriers</a:t>
            </a:r>
          </a:p>
          <a:p>
            <a:pPr lvl="1" algn="just" latinLnBrk="0">
              <a:lnSpc>
                <a:spcPct val="150000"/>
              </a:lnSpc>
            </a:pPr>
            <a:r>
              <a:rPr lang="en-US" sz="1600" dirty="0">
                <a:latin typeface="Arial" panose="020B0604020202020204" pitchFamily="34" charset="0"/>
                <a:cs typeface="Arial" panose="020B0604020202020204" pitchFamily="34" charset="0"/>
              </a:rPr>
              <a:t>Technical and non-technical issues might bring negative experiences with DOE; makes  engineers reluctant to use DOE</a:t>
            </a:r>
          </a:p>
          <a:p>
            <a:pPr lvl="1" algn="just" latinLnBrk="0">
              <a:lnSpc>
                <a:spcPct val="150000"/>
              </a:lnSpc>
            </a:pP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23</a:t>
            </a:fld>
            <a:endParaRPr lang="en-US" altLang="ko-KR"/>
          </a:p>
        </p:txBody>
      </p:sp>
    </p:spTree>
    <p:extLst>
      <p:ext uri="{BB962C8B-B14F-4D97-AF65-F5344CB8AC3E}">
        <p14:creationId xmlns:p14="http://schemas.microsoft.com/office/powerpoint/2010/main" val="2862552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Barriers in the Successful Application of DOE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Commercial software systems and expert systems in DOE provide no guidance whatsoever in classifying and </a:t>
            </a:r>
            <a:r>
              <a:rPr lang="en-US" sz="2400" dirty="0" err="1">
                <a:latin typeface="Arial" panose="020B0604020202020204" pitchFamily="34" charset="0"/>
                <a:cs typeface="Arial" panose="020B0604020202020204" pitchFamily="34" charset="0"/>
              </a:rPr>
              <a:t>analysing</a:t>
            </a:r>
            <a:r>
              <a:rPr lang="en-US" sz="2400" dirty="0">
                <a:latin typeface="Arial" panose="020B0604020202020204" pitchFamily="34" charset="0"/>
                <a:cs typeface="Arial" panose="020B0604020202020204" pitchFamily="34" charset="0"/>
              </a:rPr>
              <a:t> manufacturing process quality-related problems from which a suitable approach (Taguchi, Classical or </a:t>
            </a:r>
            <a:r>
              <a:rPr lang="en-US" sz="2400" dirty="0" err="1">
                <a:latin typeface="Arial" panose="020B0604020202020204" pitchFamily="34" charset="0"/>
                <a:cs typeface="Arial" panose="020B0604020202020204" pitchFamily="34" charset="0"/>
              </a:rPr>
              <a:t>Shainin’s</a:t>
            </a:r>
            <a:r>
              <a:rPr lang="en-US" sz="2400" dirty="0">
                <a:latin typeface="Arial" panose="020B0604020202020204" pitchFamily="34" charset="0"/>
                <a:cs typeface="Arial" panose="020B0604020202020204" pitchFamily="34" charset="0"/>
              </a:rPr>
              <a:t> approach) can be selected.</a:t>
            </a:r>
          </a:p>
          <a:p>
            <a:pPr lvl="1" algn="just" latinLnBrk="0">
              <a:lnSpc>
                <a:spcPct val="150000"/>
              </a:lnSpc>
            </a:pP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24</a:t>
            </a:fld>
            <a:endParaRPr lang="en-US" altLang="ko-KR"/>
          </a:p>
        </p:txBody>
      </p:sp>
    </p:spTree>
    <p:extLst>
      <p:ext uri="{BB962C8B-B14F-4D97-AF65-F5344CB8AC3E}">
        <p14:creationId xmlns:p14="http://schemas.microsoft.com/office/powerpoint/2010/main" val="4146431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Barriers in the Successful Application of DOE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The selection of a particular approach to experimentation (i.e. Taguchi, Classical or </a:t>
            </a:r>
            <a:r>
              <a:rPr lang="en-US" sz="2400" dirty="0" err="1">
                <a:latin typeface="Arial" panose="020B0604020202020204" pitchFamily="34" charset="0"/>
                <a:cs typeface="Arial" panose="020B0604020202020204" pitchFamily="34" charset="0"/>
              </a:rPr>
              <a:t>Shainin</a:t>
            </a:r>
            <a:r>
              <a:rPr lang="en-US" sz="2400" dirty="0">
                <a:latin typeface="Arial" panose="020B0604020202020204" pitchFamily="34" charset="0"/>
                <a:cs typeface="Arial" panose="020B0604020202020204" pitchFamily="34" charset="0"/>
              </a:rPr>
              <a:t>) is dependent upon a number of criteria:</a:t>
            </a:r>
          </a:p>
          <a:p>
            <a:pPr lvl="1" algn="just" latinLnBrk="0">
              <a:lnSpc>
                <a:spcPct val="150000"/>
              </a:lnSpc>
            </a:pPr>
            <a:r>
              <a:rPr lang="en-US" sz="1907" dirty="0">
                <a:latin typeface="Arial" panose="020B0604020202020204" pitchFamily="34" charset="0"/>
                <a:cs typeface="Arial" panose="020B0604020202020204" pitchFamily="34" charset="0"/>
              </a:rPr>
              <a:t>the complexity involved</a:t>
            </a:r>
          </a:p>
          <a:p>
            <a:pPr lvl="1" algn="just" latinLnBrk="0">
              <a:lnSpc>
                <a:spcPct val="150000"/>
              </a:lnSpc>
            </a:pPr>
            <a:r>
              <a:rPr lang="en-US" sz="1907" dirty="0">
                <a:latin typeface="Arial" panose="020B0604020202020204" pitchFamily="34" charset="0"/>
                <a:cs typeface="Arial" panose="020B0604020202020204" pitchFamily="34" charset="0"/>
              </a:rPr>
              <a:t>the degree of </a:t>
            </a:r>
            <a:r>
              <a:rPr lang="en-US" sz="1907" dirty="0" err="1">
                <a:latin typeface="Arial" panose="020B0604020202020204" pitchFamily="34" charset="0"/>
                <a:cs typeface="Arial" panose="020B0604020202020204" pitchFamily="34" charset="0"/>
              </a:rPr>
              <a:t>optimisation</a:t>
            </a:r>
            <a:r>
              <a:rPr lang="en-US" sz="1907" dirty="0">
                <a:latin typeface="Arial" panose="020B0604020202020204" pitchFamily="34" charset="0"/>
                <a:cs typeface="Arial" panose="020B0604020202020204" pitchFamily="34" charset="0"/>
              </a:rPr>
              <a:t> required by the experimenter</a:t>
            </a:r>
          </a:p>
          <a:p>
            <a:pPr lvl="1" algn="just" latinLnBrk="0">
              <a:lnSpc>
                <a:spcPct val="150000"/>
              </a:lnSpc>
            </a:pPr>
            <a:r>
              <a:rPr lang="en-US" sz="1907" dirty="0">
                <a:latin typeface="Arial" panose="020B0604020202020204" pitchFamily="34" charset="0"/>
                <a:cs typeface="Arial" panose="020B0604020202020204" pitchFamily="34" charset="0"/>
              </a:rPr>
              <a:t>the time required for completion of the experiment</a:t>
            </a:r>
          </a:p>
          <a:p>
            <a:pPr lvl="1" algn="just" latinLnBrk="0">
              <a:lnSpc>
                <a:spcPct val="150000"/>
              </a:lnSpc>
            </a:pPr>
            <a:r>
              <a:rPr lang="en-US" sz="1907" dirty="0">
                <a:latin typeface="Arial" panose="020B0604020202020204" pitchFamily="34" charset="0"/>
                <a:cs typeface="Arial" panose="020B0604020202020204" pitchFamily="34" charset="0"/>
              </a:rPr>
              <a:t>cost issues associated with the experiment</a:t>
            </a:r>
          </a:p>
          <a:p>
            <a:pPr lvl="1" algn="just" latinLnBrk="0">
              <a:lnSpc>
                <a:spcPct val="150000"/>
              </a:lnSpc>
            </a:pPr>
            <a:r>
              <a:rPr lang="en-US" sz="1907" dirty="0">
                <a:latin typeface="Arial" panose="020B0604020202020204" pitchFamily="34" charset="0"/>
                <a:cs typeface="Arial" panose="020B0604020202020204" pitchFamily="34" charset="0"/>
              </a:rPr>
              <a:t>the allowed response time to report back to management, etc.</a:t>
            </a:r>
          </a:p>
          <a:p>
            <a:pPr lvl="1" algn="just" latinLnBrk="0">
              <a:lnSpc>
                <a:spcPct val="150000"/>
              </a:lnSpc>
            </a:pP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25</a:t>
            </a:fld>
            <a:endParaRPr lang="en-US" altLang="ko-KR"/>
          </a:p>
        </p:txBody>
      </p:sp>
    </p:spTree>
    <p:extLst>
      <p:ext uri="{BB962C8B-B14F-4D97-AF65-F5344CB8AC3E}">
        <p14:creationId xmlns:p14="http://schemas.microsoft.com/office/powerpoint/2010/main" val="3840562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 Practical Methodology for DOE</a:t>
            </a:r>
            <a:endParaRPr lang="en-IN" dirty="0"/>
          </a:p>
        </p:txBody>
      </p:sp>
      <p:sp>
        <p:nvSpPr>
          <p:cNvPr id="3" name="Content Placeholder 2"/>
          <p:cNvSpPr>
            <a:spLocks noGrp="1"/>
          </p:cNvSpPr>
          <p:nvPr>
            <p:ph idx="1"/>
          </p:nvPr>
        </p:nvSpPr>
        <p:spPr/>
        <p:txBody>
          <a:bodyPr/>
          <a:lstStyle/>
          <a:p>
            <a:pPr marL="0" indent="0" algn="just" latinLnBrk="0">
              <a:lnSpc>
                <a:spcPct val="150000"/>
              </a:lnSpc>
              <a:buNone/>
            </a:pPr>
            <a:r>
              <a:rPr lang="en-US" sz="2400" dirty="0">
                <a:latin typeface="Arial" panose="020B0604020202020204" pitchFamily="34" charset="0"/>
                <a:cs typeface="Arial" panose="020B0604020202020204" pitchFamily="34" charset="0"/>
              </a:rPr>
              <a:t>The methodology of DOE is fundamentally divided into four phases. </a:t>
            </a:r>
          </a:p>
          <a:p>
            <a:pPr marL="0" indent="0" algn="just" latinLnBrk="0">
              <a:lnSpc>
                <a:spcPct val="150000"/>
              </a:lnSpc>
              <a:buNone/>
            </a:pPr>
            <a:r>
              <a:rPr lang="en-US" sz="2400" dirty="0">
                <a:latin typeface="Arial" panose="020B0604020202020204" pitchFamily="34" charset="0"/>
                <a:cs typeface="Arial" panose="020B0604020202020204" pitchFamily="34" charset="0"/>
              </a:rPr>
              <a:t>These are:</a:t>
            </a:r>
          </a:p>
          <a:p>
            <a:pPr marL="0" indent="0" algn="just" latinLnBrk="0">
              <a:lnSpc>
                <a:spcPct val="150000"/>
              </a:lnSpc>
              <a:buNone/>
            </a:pPr>
            <a:r>
              <a:rPr lang="en-US" sz="2400" dirty="0">
                <a:latin typeface="Arial" panose="020B0604020202020204" pitchFamily="34" charset="0"/>
                <a:cs typeface="Arial" panose="020B0604020202020204" pitchFamily="34" charset="0"/>
              </a:rPr>
              <a:t>1. planning phase</a:t>
            </a:r>
          </a:p>
          <a:p>
            <a:pPr marL="0" indent="0" algn="just" latinLnBrk="0">
              <a:lnSpc>
                <a:spcPct val="150000"/>
              </a:lnSpc>
              <a:buNone/>
            </a:pPr>
            <a:r>
              <a:rPr lang="en-US" sz="2400" dirty="0">
                <a:latin typeface="Arial" panose="020B0604020202020204" pitchFamily="34" charset="0"/>
                <a:cs typeface="Arial" panose="020B0604020202020204" pitchFamily="34" charset="0"/>
              </a:rPr>
              <a:t>2. designing phase</a:t>
            </a:r>
          </a:p>
          <a:p>
            <a:pPr marL="0" indent="0" algn="just" latinLnBrk="0">
              <a:lnSpc>
                <a:spcPct val="150000"/>
              </a:lnSpc>
              <a:buNone/>
            </a:pPr>
            <a:r>
              <a:rPr lang="en-US" sz="2400" dirty="0">
                <a:latin typeface="Arial" panose="020B0604020202020204" pitchFamily="34" charset="0"/>
                <a:cs typeface="Arial" panose="020B0604020202020204" pitchFamily="34" charset="0"/>
              </a:rPr>
              <a:t>3. conducting phase</a:t>
            </a:r>
          </a:p>
          <a:p>
            <a:pPr marL="0" indent="0" algn="just" latinLnBrk="0">
              <a:lnSpc>
                <a:spcPct val="150000"/>
              </a:lnSpc>
              <a:buNone/>
            </a:pPr>
            <a:r>
              <a:rPr lang="en-US" sz="2400" dirty="0">
                <a:latin typeface="Arial" panose="020B0604020202020204" pitchFamily="34" charset="0"/>
                <a:cs typeface="Arial" panose="020B0604020202020204" pitchFamily="34" charset="0"/>
              </a:rPr>
              <a:t>4. </a:t>
            </a:r>
            <a:r>
              <a:rPr lang="en-US" sz="2400" dirty="0" err="1">
                <a:latin typeface="Arial" panose="020B0604020202020204" pitchFamily="34" charset="0"/>
                <a:cs typeface="Arial" panose="020B0604020202020204" pitchFamily="34" charset="0"/>
              </a:rPr>
              <a:t>analysing</a:t>
            </a:r>
            <a:r>
              <a:rPr lang="en-US" sz="2400" dirty="0">
                <a:latin typeface="Arial" panose="020B0604020202020204" pitchFamily="34" charset="0"/>
                <a:cs typeface="Arial" panose="020B0604020202020204" pitchFamily="34" charset="0"/>
              </a:rPr>
              <a:t> phase.</a:t>
            </a:r>
          </a:p>
          <a:p>
            <a:pPr lvl="1" algn="just" latinLnBrk="0">
              <a:lnSpc>
                <a:spcPct val="150000"/>
              </a:lnSpc>
            </a:pP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26</a:t>
            </a:fld>
            <a:endParaRPr lang="en-US" altLang="ko-KR"/>
          </a:p>
        </p:txBody>
      </p:sp>
    </p:spTree>
    <p:extLst>
      <p:ext uri="{BB962C8B-B14F-4D97-AF65-F5344CB8AC3E}">
        <p14:creationId xmlns:p14="http://schemas.microsoft.com/office/powerpoint/2010/main" val="1154095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a:xfrm>
            <a:off x="609600" y="764704"/>
            <a:ext cx="10972800" cy="5145436"/>
          </a:xfrm>
        </p:spPr>
        <p:txBody>
          <a:bodyPr/>
          <a:lstStyle/>
          <a:p>
            <a:pPr algn="just" latinLnBrk="0">
              <a:lnSpc>
                <a:spcPct val="150000"/>
              </a:lnSpc>
            </a:pPr>
            <a:r>
              <a:rPr lang="en-US" sz="2400" dirty="0">
                <a:latin typeface="Arial" panose="020B0604020202020204" pitchFamily="34" charset="0"/>
                <a:cs typeface="Arial" panose="020B0604020202020204" pitchFamily="34" charset="0"/>
              </a:rPr>
              <a:t>Many </a:t>
            </a:r>
            <a:r>
              <a:rPr lang="en-US" sz="2400" dirty="0">
                <a:solidFill>
                  <a:srgbClr val="00B050"/>
                </a:solidFill>
                <a:latin typeface="Arial" panose="020B0604020202020204" pitchFamily="34" charset="0"/>
                <a:cs typeface="Arial" panose="020B0604020202020204" pitchFamily="34" charset="0"/>
              </a:rPr>
              <a:t>engineers </a:t>
            </a:r>
            <a:r>
              <a:rPr lang="en-US" sz="2400" dirty="0">
                <a:latin typeface="Arial" panose="020B0604020202020204" pitchFamily="34" charset="0"/>
                <a:cs typeface="Arial" panose="020B0604020202020204" pitchFamily="34" charset="0"/>
              </a:rPr>
              <a:t>pay special attention on the </a:t>
            </a:r>
            <a:r>
              <a:rPr lang="en-US" sz="2400" dirty="0">
                <a:solidFill>
                  <a:srgbClr val="00B050"/>
                </a:solidFill>
                <a:latin typeface="Arial" panose="020B0604020202020204" pitchFamily="34" charset="0"/>
                <a:cs typeface="Arial" panose="020B0604020202020204" pitchFamily="34" charset="0"/>
              </a:rPr>
              <a:t>statistical details of DOE </a:t>
            </a:r>
            <a:r>
              <a:rPr lang="en-US" sz="2400" dirty="0">
                <a:latin typeface="Arial" panose="020B0604020202020204" pitchFamily="34" charset="0"/>
                <a:cs typeface="Arial" panose="020B0604020202020204" pitchFamily="34" charset="0"/>
              </a:rPr>
              <a:t>and </a:t>
            </a:r>
            <a:r>
              <a:rPr lang="en-US" sz="2400" dirty="0">
                <a:solidFill>
                  <a:srgbClr val="FF0000"/>
                </a:solidFill>
                <a:latin typeface="Arial" panose="020B0604020202020204" pitchFamily="34" charset="0"/>
                <a:cs typeface="Arial" panose="020B0604020202020204" pitchFamily="34" charset="0"/>
              </a:rPr>
              <a:t>very little attention </a:t>
            </a:r>
            <a:r>
              <a:rPr lang="en-US" sz="2400" dirty="0">
                <a:latin typeface="Arial" panose="020B0604020202020204" pitchFamily="34" charset="0"/>
                <a:cs typeface="Arial" panose="020B0604020202020204" pitchFamily="34" charset="0"/>
              </a:rPr>
              <a:t>to the </a:t>
            </a:r>
            <a:r>
              <a:rPr lang="en-US" sz="2400" dirty="0">
                <a:solidFill>
                  <a:srgbClr val="00B0F0"/>
                </a:solidFill>
                <a:latin typeface="Arial" panose="020B0604020202020204" pitchFamily="34" charset="0"/>
                <a:cs typeface="Arial" panose="020B0604020202020204" pitchFamily="34" charset="0"/>
              </a:rPr>
              <a:t>non-statistical details</a:t>
            </a:r>
            <a:r>
              <a:rPr lang="en-US" sz="2400" dirty="0">
                <a:latin typeface="Arial" panose="020B0604020202020204" pitchFamily="34" charset="0"/>
                <a:cs typeface="Arial" panose="020B0604020202020204" pitchFamily="34" charset="0"/>
              </a:rPr>
              <a:t>.</a:t>
            </a:r>
          </a:p>
          <a:p>
            <a:pPr algn="just" latinLnBrk="0">
              <a:lnSpc>
                <a:spcPct val="150000"/>
              </a:lnSpc>
            </a:pPr>
            <a:r>
              <a:rPr lang="en-US" sz="2400" dirty="0">
                <a:latin typeface="Arial" panose="020B0604020202020204" pitchFamily="34" charset="0"/>
                <a:cs typeface="Arial" panose="020B0604020202020204" pitchFamily="34" charset="0"/>
              </a:rPr>
              <a:t>Experimental studies </a:t>
            </a:r>
            <a:r>
              <a:rPr lang="en-US" sz="2400" dirty="0">
                <a:solidFill>
                  <a:srgbClr val="F462C7"/>
                </a:solidFill>
                <a:latin typeface="Arial" panose="020B0604020202020204" pitchFamily="34" charset="0"/>
                <a:cs typeface="Arial" panose="020B0604020202020204" pitchFamily="34" charset="0"/>
              </a:rPr>
              <a:t>may fail </a:t>
            </a:r>
            <a:r>
              <a:rPr lang="en-US" sz="2400" dirty="0">
                <a:latin typeface="Arial" panose="020B0604020202020204" pitchFamily="34" charset="0"/>
                <a:cs typeface="Arial" panose="020B0604020202020204" pitchFamily="34" charset="0"/>
              </a:rPr>
              <a:t>not only as a result of </a:t>
            </a:r>
            <a:r>
              <a:rPr lang="en-US" sz="2400" dirty="0">
                <a:solidFill>
                  <a:srgbClr val="F462C7"/>
                </a:solidFill>
                <a:latin typeface="Arial" panose="020B0604020202020204" pitchFamily="34" charset="0"/>
                <a:cs typeface="Arial" panose="020B0604020202020204" pitchFamily="34" charset="0"/>
              </a:rPr>
              <a:t>lack of technical knowledge </a:t>
            </a:r>
            <a:r>
              <a:rPr lang="en-US" sz="2400" dirty="0">
                <a:latin typeface="Arial" panose="020B0604020202020204" pitchFamily="34" charset="0"/>
                <a:cs typeface="Arial" panose="020B0604020202020204" pitchFamily="34" charset="0"/>
              </a:rPr>
              <a:t>of the process under study or </a:t>
            </a:r>
            <a:r>
              <a:rPr lang="en-US" sz="2400" dirty="0">
                <a:solidFill>
                  <a:srgbClr val="F462C7"/>
                </a:solidFill>
                <a:latin typeface="Arial" panose="020B0604020202020204" pitchFamily="34" charset="0"/>
                <a:cs typeface="Arial" panose="020B0604020202020204" pitchFamily="34" charset="0"/>
              </a:rPr>
              <a:t>wrong use of statistical techniques </a:t>
            </a:r>
            <a:r>
              <a:rPr lang="en-US" sz="2400" dirty="0">
                <a:latin typeface="Arial" panose="020B0604020202020204" pitchFamily="34" charset="0"/>
                <a:cs typeface="Arial" panose="020B0604020202020204" pitchFamily="34" charset="0"/>
              </a:rPr>
              <a:t>but also </a:t>
            </a:r>
            <a:r>
              <a:rPr lang="en-US" sz="2400" dirty="0">
                <a:solidFill>
                  <a:srgbClr val="F462C7"/>
                </a:solidFill>
                <a:latin typeface="Arial" panose="020B0604020202020204" pitchFamily="34" charset="0"/>
                <a:cs typeface="Arial" panose="020B0604020202020204" pitchFamily="34" charset="0"/>
              </a:rPr>
              <a:t>due to lack of planning</a:t>
            </a:r>
            <a:r>
              <a:rPr lang="en-US" sz="2400" dirty="0">
                <a:latin typeface="Arial" panose="020B0604020202020204" pitchFamily="34" charset="0"/>
                <a:cs typeface="Arial" panose="020B0604020202020204" pitchFamily="34" charset="0"/>
              </a:rPr>
              <a:t>.</a:t>
            </a:r>
          </a:p>
          <a:p>
            <a:pPr algn="just" latinLnBrk="0">
              <a:lnSpc>
                <a:spcPct val="150000"/>
              </a:lnSpc>
            </a:pPr>
            <a:r>
              <a:rPr lang="en-US" sz="2400" dirty="0">
                <a:latin typeface="Arial" panose="020B0604020202020204" pitchFamily="34" charset="0"/>
                <a:cs typeface="Arial" panose="020B0604020202020204" pitchFamily="34" charset="0"/>
              </a:rPr>
              <a:t>It is the responsibility of the senior management team in the </a:t>
            </a:r>
            <a:r>
              <a:rPr lang="en-US" sz="2400" dirty="0" err="1">
                <a:latin typeface="Arial" panose="020B0604020202020204" pitchFamily="34" charset="0"/>
                <a:cs typeface="Arial" panose="020B0604020202020204" pitchFamily="34" charset="0"/>
              </a:rPr>
              <a:t>organisation</a:t>
            </a:r>
            <a:r>
              <a:rPr lang="en-US" sz="2400" dirty="0">
                <a:latin typeface="Arial" panose="020B0604020202020204" pitchFamily="34" charset="0"/>
                <a:cs typeface="Arial" panose="020B0604020202020204" pitchFamily="34" charset="0"/>
              </a:rPr>
              <a:t> to create an environment that stimulates a culture of using experimental design techniques for </a:t>
            </a:r>
            <a:r>
              <a:rPr lang="en-US" sz="2400" dirty="0">
                <a:solidFill>
                  <a:srgbClr val="00B050"/>
                </a:solidFill>
                <a:latin typeface="Arial" panose="020B0604020202020204" pitchFamily="34" charset="0"/>
                <a:cs typeface="Arial" panose="020B0604020202020204" pitchFamily="34" charset="0"/>
              </a:rPr>
              <a:t>process </a:t>
            </a:r>
            <a:r>
              <a:rPr lang="en-US" sz="2400" dirty="0" err="1">
                <a:solidFill>
                  <a:srgbClr val="00B050"/>
                </a:solidFill>
                <a:latin typeface="Arial" panose="020B0604020202020204" pitchFamily="34" charset="0"/>
                <a:cs typeface="Arial" panose="020B0604020202020204" pitchFamily="34" charset="0"/>
              </a:rPr>
              <a:t>optimisation</a:t>
            </a:r>
            <a:r>
              <a:rPr lang="en-US" sz="2400" dirty="0">
                <a:solidFill>
                  <a:srgbClr val="00B050"/>
                </a:solidFill>
                <a:latin typeface="Arial" panose="020B0604020202020204" pitchFamily="34" charset="0"/>
                <a:cs typeface="Arial" panose="020B0604020202020204" pitchFamily="34" charset="0"/>
              </a:rPr>
              <a:t> problems, product and process development projects, improving process capability through systematically reducing excessive variation in processes, etc</a:t>
            </a:r>
            <a:r>
              <a:rPr lang="en-US" sz="2400" dirty="0">
                <a:latin typeface="Arial" panose="020B0604020202020204" pitchFamily="34" charset="0"/>
                <a:cs typeface="Arial" panose="020B0604020202020204" pitchFamily="34" charset="0"/>
              </a:rPr>
              <a:t>. </a:t>
            </a:r>
          </a:p>
          <a:p>
            <a:pPr lvl="1" algn="just" latinLnBrk="0">
              <a:lnSpc>
                <a:spcPct val="150000"/>
              </a:lnSpc>
            </a:pP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27</a:t>
            </a:fld>
            <a:endParaRPr lang="en-US" altLang="ko-KR"/>
          </a:p>
        </p:txBody>
      </p:sp>
    </p:spTree>
    <p:extLst>
      <p:ext uri="{BB962C8B-B14F-4D97-AF65-F5344CB8AC3E}">
        <p14:creationId xmlns:p14="http://schemas.microsoft.com/office/powerpoint/2010/main" val="351973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lnSpc>
                <a:spcPct val="150000"/>
              </a:lnSpc>
              <a:buNone/>
            </a:pPr>
            <a:r>
              <a:rPr lang="en-US" sz="2400" dirty="0">
                <a:latin typeface="Arial" panose="020B0604020202020204" pitchFamily="34" charset="0"/>
                <a:cs typeface="Arial" panose="020B0604020202020204" pitchFamily="34" charset="0"/>
              </a:rPr>
              <a:t>The planning phase is made up of the following steps. </a:t>
            </a:r>
          </a:p>
          <a:p>
            <a:pPr algn="just" latinLnBrk="0">
              <a:lnSpc>
                <a:spcPct val="150000"/>
              </a:lnSpc>
            </a:pPr>
            <a:r>
              <a:rPr lang="en-US" sz="2400" dirty="0">
                <a:latin typeface="Arial" panose="020B0604020202020204" pitchFamily="34" charset="0"/>
                <a:cs typeface="Arial" panose="020B0604020202020204" pitchFamily="34" charset="0"/>
              </a:rPr>
              <a:t>Problem Recognition and Formulation</a:t>
            </a:r>
          </a:p>
          <a:p>
            <a:pPr algn="just" latinLnBrk="0">
              <a:lnSpc>
                <a:spcPct val="150000"/>
              </a:lnSpc>
            </a:pPr>
            <a:r>
              <a:rPr lang="en-US" sz="2400" dirty="0">
                <a:latin typeface="Arial" panose="020B0604020202020204" pitchFamily="34" charset="0"/>
                <a:cs typeface="Arial" panose="020B0604020202020204" pitchFamily="34" charset="0"/>
              </a:rPr>
              <a:t>Selection of Response or Quality Characteristic</a:t>
            </a:r>
          </a:p>
          <a:p>
            <a:pPr algn="just" latinLnBrk="0">
              <a:lnSpc>
                <a:spcPct val="150000"/>
              </a:lnSpc>
            </a:pPr>
            <a:r>
              <a:rPr lang="en-US" sz="2400" dirty="0">
                <a:latin typeface="Arial" panose="020B0604020202020204" pitchFamily="34" charset="0"/>
                <a:cs typeface="Arial" panose="020B0604020202020204" pitchFamily="34" charset="0"/>
              </a:rPr>
              <a:t>Selection of Process Variables or Design Parameters</a:t>
            </a:r>
          </a:p>
          <a:p>
            <a:pPr algn="just" latinLnBrk="0">
              <a:lnSpc>
                <a:spcPct val="150000"/>
              </a:lnSpc>
            </a:pPr>
            <a:r>
              <a:rPr lang="en-US" sz="2400" dirty="0">
                <a:latin typeface="Arial" panose="020B0604020202020204" pitchFamily="34" charset="0"/>
                <a:cs typeface="Arial" panose="020B0604020202020204" pitchFamily="34" charset="0"/>
              </a:rPr>
              <a:t>Classification of Process Variables</a:t>
            </a:r>
          </a:p>
          <a:p>
            <a:pPr algn="just" latinLnBrk="0">
              <a:lnSpc>
                <a:spcPct val="150000"/>
              </a:lnSpc>
            </a:pPr>
            <a:r>
              <a:rPr lang="en-US" sz="2400" dirty="0">
                <a:latin typeface="Arial" panose="020B0604020202020204" pitchFamily="34" charset="0"/>
                <a:cs typeface="Arial" panose="020B0604020202020204" pitchFamily="34" charset="0"/>
              </a:rPr>
              <a:t>Determining the Levels of Process Variables</a:t>
            </a:r>
          </a:p>
          <a:p>
            <a:pPr algn="just" latinLnBrk="0">
              <a:lnSpc>
                <a:spcPct val="150000"/>
              </a:lnSpc>
            </a:pPr>
            <a:r>
              <a:rPr lang="en-US" sz="2400" dirty="0">
                <a:latin typeface="Arial" panose="020B0604020202020204" pitchFamily="34" charset="0"/>
                <a:cs typeface="Arial" panose="020B0604020202020204" pitchFamily="34" charset="0"/>
              </a:rPr>
              <a:t>List All the Interactions of Interest</a:t>
            </a:r>
          </a:p>
          <a:p>
            <a:pPr lvl="1" algn="just" latinLnBrk="0">
              <a:lnSpc>
                <a:spcPct val="150000"/>
              </a:lnSpc>
            </a:pP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28</a:t>
            </a:fld>
            <a:endParaRPr lang="en-US" altLang="ko-KR"/>
          </a:p>
        </p:txBody>
      </p:sp>
    </p:spTree>
    <p:extLst>
      <p:ext uri="{BB962C8B-B14F-4D97-AF65-F5344CB8AC3E}">
        <p14:creationId xmlns:p14="http://schemas.microsoft.com/office/powerpoint/2010/main" val="670436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buNone/>
            </a:pPr>
            <a:r>
              <a:rPr lang="en-US" sz="2400" b="1" dirty="0">
                <a:latin typeface="Arial" panose="020B0604020202020204" pitchFamily="34" charset="0"/>
                <a:cs typeface="Arial" panose="020B0604020202020204" pitchFamily="34" charset="0"/>
              </a:rPr>
              <a:t>1. Problem Recognition and Formulation</a:t>
            </a:r>
          </a:p>
          <a:p>
            <a:pPr algn="just" latinLnBrk="0"/>
            <a:r>
              <a:rPr lang="en-US" sz="2400" dirty="0">
                <a:latin typeface="Arial" panose="020B0604020202020204" pitchFamily="34" charset="0"/>
                <a:cs typeface="Arial" panose="020B0604020202020204" pitchFamily="34" charset="0"/>
              </a:rPr>
              <a:t>A clear and succinct statement of the problem can create a better understanding of what needs to be done. The statement should contain an </a:t>
            </a:r>
            <a:r>
              <a:rPr lang="en-US" sz="2400" b="1" dirty="0">
                <a:solidFill>
                  <a:srgbClr val="FF0000"/>
                </a:solidFill>
                <a:latin typeface="Arial" panose="020B0604020202020204" pitchFamily="34" charset="0"/>
                <a:cs typeface="Arial" panose="020B0604020202020204" pitchFamily="34" charset="0"/>
              </a:rPr>
              <a:t>objective</a:t>
            </a:r>
            <a:r>
              <a:rPr lang="en-US" sz="2400" dirty="0">
                <a:latin typeface="Arial" panose="020B0604020202020204" pitchFamily="34" charset="0"/>
                <a:cs typeface="Arial" panose="020B0604020202020204" pitchFamily="34" charset="0"/>
              </a:rPr>
              <a:t> that is </a:t>
            </a:r>
            <a:r>
              <a:rPr lang="en-US" sz="2400" b="1" dirty="0">
                <a:solidFill>
                  <a:srgbClr val="00B0F0"/>
                </a:solidFill>
                <a:latin typeface="Arial" panose="020B0604020202020204" pitchFamily="34" charset="0"/>
                <a:cs typeface="Arial" panose="020B0604020202020204" pitchFamily="34" charset="0"/>
              </a:rPr>
              <a:t>specific, measurable </a:t>
            </a:r>
            <a:r>
              <a:rPr lang="en-US" sz="2400" dirty="0">
                <a:latin typeface="Arial" panose="020B0604020202020204" pitchFamily="34" charset="0"/>
                <a:cs typeface="Arial" panose="020B0604020202020204" pitchFamily="34" charset="0"/>
              </a:rPr>
              <a:t>and which can </a:t>
            </a:r>
            <a:r>
              <a:rPr lang="en-US" sz="2400" b="1" dirty="0">
                <a:solidFill>
                  <a:srgbClr val="00B050"/>
                </a:solidFill>
                <a:latin typeface="Arial" panose="020B0604020202020204" pitchFamily="34" charset="0"/>
                <a:cs typeface="Arial" panose="020B0604020202020204" pitchFamily="34" charset="0"/>
              </a:rPr>
              <a:t>yield practical value </a:t>
            </a:r>
            <a:r>
              <a:rPr lang="en-US" sz="2400" dirty="0">
                <a:latin typeface="Arial" panose="020B0604020202020204" pitchFamily="34" charset="0"/>
                <a:cs typeface="Arial" panose="020B0604020202020204" pitchFamily="34" charset="0"/>
              </a:rPr>
              <a:t>to the company (Kumar and Tobin, 1990). The creation of a </a:t>
            </a:r>
            <a:r>
              <a:rPr lang="en-US" sz="2400" b="1" dirty="0">
                <a:solidFill>
                  <a:srgbClr val="00B050"/>
                </a:solidFill>
                <a:latin typeface="Arial" panose="020B0604020202020204" pitchFamily="34" charset="0"/>
                <a:cs typeface="Arial" panose="020B0604020202020204" pitchFamily="34" charset="0"/>
              </a:rPr>
              <a:t>multidisciplinary team</a:t>
            </a:r>
            <a:r>
              <a:rPr lang="en-US" sz="2400" dirty="0">
                <a:latin typeface="Arial" panose="020B0604020202020204" pitchFamily="34" charset="0"/>
                <a:cs typeface="Arial" panose="020B0604020202020204" pitchFamily="34" charset="0"/>
              </a:rPr>
              <a:t> in order to have a shared understanding of the problem is critical in the planning phase. The multidisciplinary team should be led by someone with good knowledge of the process (a DOE specialist), good communication skills, good interpersonal skills and awareness of team dynamics.</a:t>
            </a:r>
          </a:p>
          <a:p>
            <a:pPr algn="just" latinLnBrk="0"/>
            <a:r>
              <a:rPr lang="en-US" sz="2400" b="1" dirty="0">
                <a:solidFill>
                  <a:srgbClr val="00B0F0"/>
                </a:solidFill>
                <a:latin typeface="Arial" panose="020B0604020202020204" pitchFamily="34" charset="0"/>
                <a:cs typeface="Arial" panose="020B0604020202020204" pitchFamily="34" charset="0"/>
              </a:rPr>
              <a:t>Other team members </a:t>
            </a:r>
            <a:r>
              <a:rPr lang="en-US" sz="2400" dirty="0">
                <a:latin typeface="Arial" panose="020B0604020202020204" pitchFamily="34" charset="0"/>
                <a:cs typeface="Arial" panose="020B0604020202020204" pitchFamily="34" charset="0"/>
              </a:rPr>
              <a:t>may include process engineers, a quality engineer/manager, a machine operator, a management representative and manufacturing/production engineers/managers. Sharing experiences and individual knowledge is critical to assure a deeper understanding of the process providing more efficient ways to design experiments (</a:t>
            </a:r>
            <a:r>
              <a:rPr lang="en-US" sz="2400" dirty="0" err="1">
                <a:latin typeface="Arial" panose="020B0604020202020204" pitchFamily="34" charset="0"/>
                <a:cs typeface="Arial" panose="020B0604020202020204" pitchFamily="34" charset="0"/>
              </a:rPr>
              <a:t>Romeu</a:t>
            </a:r>
            <a:r>
              <a:rPr lang="en-US" sz="2400" dirty="0">
                <a:latin typeface="Arial" panose="020B0604020202020204" pitchFamily="34" charset="0"/>
                <a:cs typeface="Arial" panose="020B0604020202020204" pitchFamily="34" charset="0"/>
              </a:rPr>
              <a:t>, 2006).</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29</a:t>
            </a:fld>
            <a:endParaRPr lang="en-US" altLang="ko-KR"/>
          </a:p>
        </p:txBody>
      </p:sp>
    </p:spTree>
    <p:extLst>
      <p:ext uri="{BB962C8B-B14F-4D97-AF65-F5344CB8AC3E}">
        <p14:creationId xmlns:p14="http://schemas.microsoft.com/office/powerpoint/2010/main" val="1808763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Unit 2 </a:t>
            </a:r>
          </a:p>
        </p:txBody>
      </p:sp>
      <p:sp>
        <p:nvSpPr>
          <p:cNvPr id="3" name="Content Placeholder 2"/>
          <p:cNvSpPr>
            <a:spLocks noGrp="1"/>
          </p:cNvSpPr>
          <p:nvPr>
            <p:ph idx="1"/>
          </p:nvPr>
        </p:nvSpPr>
        <p:spPr>
          <a:xfrm>
            <a:off x="606665" y="1304764"/>
            <a:ext cx="10972800" cy="4788532"/>
          </a:xfrm>
        </p:spPr>
        <p:txBody>
          <a:bodyPr/>
          <a:lstStyle/>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1: Need for DOE methodology</a:t>
            </a:r>
            <a:r>
              <a:rPr lang="en-IN" sz="2000" dirty="0">
                <a:latin typeface="Arial" panose="020B0604020202020204" pitchFamily="34" charset="0"/>
                <a:ea typeface="Verdana" panose="020B0604030504040204" pitchFamily="34" charset="0"/>
                <a:cs typeface="Arial" panose="020B0604020202020204" pitchFamily="34" charset="0"/>
              </a:rPr>
              <a:t>.</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2: Barriers in the successful application of DOE</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3: Practical methodology of DOE and Analytical tools for DOE</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4: The confidence interval for the mean response</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5: Introduction to Screening design</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6: Geometric and non-geometric P-B design</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7: Introduction of full factorial design, Basic concepts of 2</a:t>
            </a:r>
            <a:r>
              <a:rPr lang="en-US" sz="2000" baseline="30000" dirty="0">
                <a:latin typeface="Arial" panose="020B0604020202020204" pitchFamily="34" charset="0"/>
                <a:ea typeface="Verdana" panose="020B0604030504040204" pitchFamily="34" charset="0"/>
                <a:cs typeface="Arial" panose="020B0604020202020204" pitchFamily="34" charset="0"/>
              </a:rPr>
              <a:t>2</a:t>
            </a:r>
            <a:r>
              <a:rPr lang="en-US" sz="2000" dirty="0">
                <a:latin typeface="Arial" panose="020B0604020202020204" pitchFamily="34" charset="0"/>
                <a:ea typeface="Verdana" panose="020B0604030504040204" pitchFamily="34" charset="0"/>
                <a:cs typeface="Arial" panose="020B0604020202020204" pitchFamily="34" charset="0"/>
              </a:rPr>
              <a:t>, 2</a:t>
            </a:r>
            <a:r>
              <a:rPr lang="en-US" sz="2000" baseline="30000" dirty="0">
                <a:latin typeface="Arial" panose="020B0604020202020204" pitchFamily="34" charset="0"/>
                <a:ea typeface="Verdana" panose="020B0604030504040204" pitchFamily="34" charset="0"/>
                <a:cs typeface="Arial" panose="020B0604020202020204" pitchFamily="34" charset="0"/>
              </a:rPr>
              <a:t>3</a:t>
            </a:r>
            <a:r>
              <a:rPr lang="en-US" sz="2000" dirty="0">
                <a:latin typeface="Arial" panose="020B0604020202020204" pitchFamily="34" charset="0"/>
                <a:ea typeface="Verdana" panose="020B0604030504040204" pitchFamily="34" charset="0"/>
                <a:cs typeface="Arial" panose="020B0604020202020204" pitchFamily="34" charset="0"/>
              </a:rPr>
              <a:t> and 2</a:t>
            </a:r>
            <a:r>
              <a:rPr lang="en-US" sz="2000" baseline="30000" dirty="0">
                <a:latin typeface="Arial" panose="020B0604020202020204" pitchFamily="34" charset="0"/>
                <a:ea typeface="Verdana" panose="020B0604030504040204" pitchFamily="34" charset="0"/>
                <a:cs typeface="Arial" panose="020B0604020202020204" pitchFamily="34" charset="0"/>
              </a:rPr>
              <a:t>k</a:t>
            </a:r>
            <a:r>
              <a:rPr lang="en-US" sz="2000" dirty="0">
                <a:latin typeface="Arial" panose="020B0604020202020204" pitchFamily="34" charset="0"/>
                <a:ea typeface="Verdana" panose="020B0604030504040204" pitchFamily="34" charset="0"/>
                <a:cs typeface="Arial" panose="020B0604020202020204" pitchFamily="34" charset="0"/>
              </a:rPr>
              <a:t> designs</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8: Solving Case studies on Full factorial design with statistics software</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9: Solving case studies on Full factorial design with statistics software</a:t>
            </a:r>
          </a:p>
          <a:p>
            <a:pPr marL="0" indent="0" algn="just" eaLnBrk="1" latinLnBrk="0">
              <a:lnSpc>
                <a:spcPct val="150000"/>
              </a:lnSpc>
              <a:buNone/>
            </a:pPr>
            <a:endParaRPr lang="en-IN" sz="20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121428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buNone/>
            </a:pPr>
            <a:r>
              <a:rPr lang="en-US" sz="2400" b="1" dirty="0">
                <a:latin typeface="Arial" panose="020B0604020202020204" pitchFamily="34" charset="0"/>
                <a:cs typeface="Arial" panose="020B0604020202020204" pitchFamily="34" charset="0"/>
              </a:rPr>
              <a:t>1. Problem Recognition and Formulation</a:t>
            </a:r>
          </a:p>
          <a:p>
            <a:pPr algn="just" latinLnBrk="0"/>
            <a:r>
              <a:rPr lang="en-US" sz="2400" dirty="0">
                <a:latin typeface="Arial" panose="020B0604020202020204" pitchFamily="34" charset="0"/>
                <a:cs typeface="Arial" panose="020B0604020202020204" pitchFamily="34" charset="0"/>
              </a:rPr>
              <a:t>Some manufacturing problems that can be addressed using an experimental approach include</a:t>
            </a:r>
          </a:p>
          <a:p>
            <a:pPr lvl="1" algn="just" latinLnBrk="0"/>
            <a:r>
              <a:rPr lang="en-US" sz="2400" dirty="0">
                <a:latin typeface="Arial" panose="020B0604020202020204" pitchFamily="34" charset="0"/>
                <a:cs typeface="Arial" panose="020B0604020202020204" pitchFamily="34" charset="0"/>
              </a:rPr>
              <a:t>development of new products; improvement of existing processes or products;</a:t>
            </a:r>
          </a:p>
          <a:p>
            <a:pPr lvl="1" algn="just" latinLnBrk="0"/>
            <a:r>
              <a:rPr lang="en-US" sz="2400" dirty="0">
                <a:latin typeface="Arial" panose="020B0604020202020204" pitchFamily="34" charset="0"/>
                <a:cs typeface="Arial" panose="020B0604020202020204" pitchFamily="34" charset="0"/>
              </a:rPr>
              <a:t>improvement of the process/product performance relative to the needs and demands of customers;</a:t>
            </a:r>
          </a:p>
          <a:p>
            <a:pPr lvl="1" algn="just" latinLnBrk="0"/>
            <a:r>
              <a:rPr lang="en-US" sz="2400" dirty="0">
                <a:latin typeface="Arial" panose="020B0604020202020204" pitchFamily="34" charset="0"/>
                <a:cs typeface="Arial" panose="020B0604020202020204" pitchFamily="34" charset="0"/>
              </a:rPr>
              <a:t>reduction of existing process spread, which leads to poor capability.</a:t>
            </a:r>
          </a:p>
          <a:p>
            <a:pPr algn="just" latinLnBrk="0"/>
            <a:endParaRPr lang="en-US" sz="2400" dirty="0">
              <a:latin typeface="Arial" panose="020B0604020202020204" pitchFamily="34" charset="0"/>
              <a:cs typeface="Arial" panose="020B0604020202020204" pitchFamily="34" charset="0"/>
            </a:endParaRPr>
          </a:p>
          <a:p>
            <a:pPr algn="just" latinLnBrk="0"/>
            <a:r>
              <a:rPr lang="en-US" sz="2400" dirty="0">
                <a:latin typeface="Arial" panose="020B0604020202020204" pitchFamily="34" charset="0"/>
                <a:cs typeface="Arial" panose="020B0604020202020204" pitchFamily="34" charset="0"/>
              </a:rPr>
              <a:t>The objective of the experiment must be clearly specified and has to be measurable.</a:t>
            </a:r>
          </a:p>
          <a:p>
            <a:pPr algn="just" latinLnBrk="0"/>
            <a:r>
              <a:rPr lang="en-US" sz="2400" dirty="0">
                <a:latin typeface="Arial" panose="020B0604020202020204" pitchFamily="34" charset="0"/>
                <a:cs typeface="Arial" panose="020B0604020202020204" pitchFamily="34" charset="0"/>
              </a:rPr>
              <a:t>Objectives can be either short term or long term. A short-term objective could be to fix a problem related to a high scrap rate.</a:t>
            </a:r>
          </a:p>
          <a:p>
            <a:pPr lvl="1" algn="just" latinLnBrk="0"/>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30</a:t>
            </a:fld>
            <a:endParaRPr lang="en-US" altLang="ko-KR"/>
          </a:p>
        </p:txBody>
      </p:sp>
    </p:spTree>
    <p:extLst>
      <p:ext uri="{BB962C8B-B14F-4D97-AF65-F5344CB8AC3E}">
        <p14:creationId xmlns:p14="http://schemas.microsoft.com/office/powerpoint/2010/main" val="2539172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buNone/>
            </a:pPr>
            <a:r>
              <a:rPr lang="en-US" sz="2400" b="1" dirty="0">
                <a:latin typeface="Arial" panose="020B0604020202020204" pitchFamily="34" charset="0"/>
                <a:cs typeface="Arial" panose="020B0604020202020204" pitchFamily="34" charset="0"/>
              </a:rPr>
              <a:t>2. Selection of Response or Quality Characteristic</a:t>
            </a:r>
          </a:p>
          <a:p>
            <a:pPr algn="just" latinLnBrk="0">
              <a:lnSpc>
                <a:spcPct val="150000"/>
              </a:lnSpc>
            </a:pPr>
            <a:r>
              <a:rPr lang="en-US" sz="2400" dirty="0">
                <a:latin typeface="Arial" panose="020B0604020202020204" pitchFamily="34" charset="0"/>
                <a:cs typeface="Arial" panose="020B0604020202020204" pitchFamily="34" charset="0"/>
              </a:rPr>
              <a:t>The selection of a </a:t>
            </a:r>
            <a:r>
              <a:rPr lang="en-US" sz="2400" b="1" dirty="0">
                <a:solidFill>
                  <a:srgbClr val="00B050"/>
                </a:solidFill>
                <a:latin typeface="Arial" panose="020B0604020202020204" pitchFamily="34" charset="0"/>
                <a:cs typeface="Arial" panose="020B0604020202020204" pitchFamily="34" charset="0"/>
              </a:rPr>
              <a:t>suitable response </a:t>
            </a:r>
            <a:r>
              <a:rPr lang="en-US" sz="2400" dirty="0">
                <a:latin typeface="Arial" panose="020B0604020202020204" pitchFamily="34" charset="0"/>
                <a:cs typeface="Arial" panose="020B0604020202020204" pitchFamily="34" charset="0"/>
              </a:rPr>
              <a:t>for the experiment is critical  to the success of any industrially designed experiment.</a:t>
            </a:r>
          </a:p>
          <a:p>
            <a:pPr algn="just" latinLnBrk="0">
              <a:lnSpc>
                <a:spcPct val="150000"/>
              </a:lnSpc>
            </a:pPr>
            <a:r>
              <a:rPr lang="en-US" sz="2400" dirty="0">
                <a:latin typeface="Arial" panose="020B0604020202020204" pitchFamily="34" charset="0"/>
                <a:cs typeface="Arial" panose="020B0604020202020204" pitchFamily="34" charset="0"/>
              </a:rPr>
              <a:t>The response can be </a:t>
            </a:r>
            <a:r>
              <a:rPr lang="en-US" sz="2400" b="1" dirty="0">
                <a:solidFill>
                  <a:srgbClr val="00B050"/>
                </a:solidFill>
                <a:latin typeface="Arial" panose="020B0604020202020204" pitchFamily="34" charset="0"/>
                <a:cs typeface="Arial" panose="020B0604020202020204" pitchFamily="34" charset="0"/>
              </a:rPr>
              <a:t>variable or attribute </a:t>
            </a:r>
            <a:r>
              <a:rPr lang="en-US" sz="2400" dirty="0">
                <a:latin typeface="Arial" panose="020B0604020202020204" pitchFamily="34" charset="0"/>
                <a:cs typeface="Arial" panose="020B0604020202020204" pitchFamily="34" charset="0"/>
              </a:rPr>
              <a:t>in nature.</a:t>
            </a:r>
          </a:p>
          <a:p>
            <a:pPr algn="just" latinLnBrk="0">
              <a:lnSpc>
                <a:spcPct val="150000"/>
              </a:lnSpc>
            </a:pPr>
            <a:r>
              <a:rPr lang="en-US" sz="2400" b="1" dirty="0">
                <a:latin typeface="Arial" panose="020B0604020202020204" pitchFamily="34" charset="0"/>
                <a:cs typeface="Arial" panose="020B0604020202020204" pitchFamily="34" charset="0"/>
              </a:rPr>
              <a:t>Variable responses </a:t>
            </a:r>
            <a:r>
              <a:rPr lang="en-US" sz="2400" dirty="0">
                <a:latin typeface="Arial" panose="020B0604020202020204" pitchFamily="34" charset="0"/>
                <a:cs typeface="Arial" panose="020B0604020202020204" pitchFamily="34" charset="0"/>
              </a:rPr>
              <a:t>such as length, thickness, diameter,  viscosity, strength, etc. generally provide more information than  </a:t>
            </a:r>
            <a:r>
              <a:rPr lang="en-US" sz="2400" b="1" dirty="0">
                <a:latin typeface="Arial" panose="020B0604020202020204" pitchFamily="34" charset="0"/>
                <a:cs typeface="Arial" panose="020B0604020202020204" pitchFamily="34" charset="0"/>
              </a:rPr>
              <a:t>attribute responses </a:t>
            </a:r>
            <a:r>
              <a:rPr lang="en-US" sz="2400" dirty="0">
                <a:latin typeface="Arial" panose="020B0604020202020204" pitchFamily="34" charset="0"/>
                <a:cs typeface="Arial" panose="020B0604020202020204" pitchFamily="34" charset="0"/>
              </a:rPr>
              <a:t>such as good/bad, pass/fail or yes/no.</a:t>
            </a:r>
          </a:p>
          <a:p>
            <a:pPr algn="just" latinLnBrk="0">
              <a:lnSpc>
                <a:spcPct val="150000"/>
              </a:lnSpc>
            </a:pPr>
            <a:r>
              <a:rPr lang="en-US" sz="2400" dirty="0">
                <a:latin typeface="Arial" panose="020B0604020202020204" pitchFamily="34" charset="0"/>
                <a:cs typeface="Arial" panose="020B0604020202020204" pitchFamily="34" charset="0"/>
              </a:rPr>
              <a:t>Moreover, variable characteristics or responses require fewer samples than attributes to achieve the same level of statistical  significance.</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31</a:t>
            </a:fld>
            <a:endParaRPr lang="en-US" altLang="ko-KR"/>
          </a:p>
        </p:txBody>
      </p:sp>
    </p:spTree>
    <p:extLst>
      <p:ext uri="{BB962C8B-B14F-4D97-AF65-F5344CB8AC3E}">
        <p14:creationId xmlns:p14="http://schemas.microsoft.com/office/powerpoint/2010/main" val="4142707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a:xfrm>
            <a:off x="637931" y="728700"/>
            <a:ext cx="10972800" cy="5145436"/>
          </a:xfrm>
        </p:spPr>
        <p:txBody>
          <a:bodyPr/>
          <a:lstStyle/>
          <a:p>
            <a:pPr marL="0" indent="0" algn="just" latinLnBrk="0">
              <a:buNone/>
            </a:pPr>
            <a:r>
              <a:rPr lang="en-US" sz="2400" b="1" dirty="0">
                <a:latin typeface="Arial" panose="020B0604020202020204" pitchFamily="34" charset="0"/>
                <a:cs typeface="Arial" panose="020B0604020202020204" pitchFamily="34" charset="0"/>
              </a:rPr>
              <a:t>2. Selection of Response or Quality Characteristic</a:t>
            </a:r>
          </a:p>
          <a:p>
            <a:pPr algn="just" latinLnBrk="0">
              <a:lnSpc>
                <a:spcPct val="150000"/>
              </a:lnSpc>
            </a:pPr>
            <a:r>
              <a:rPr lang="en-US" sz="2400" dirty="0">
                <a:solidFill>
                  <a:srgbClr val="00B050"/>
                </a:solidFill>
                <a:latin typeface="Arial" panose="020B0604020202020204" pitchFamily="34" charset="0"/>
                <a:cs typeface="Arial" panose="020B0604020202020204" pitchFamily="34" charset="0"/>
              </a:rPr>
              <a:t>Experimenters should define the measurement system </a:t>
            </a:r>
            <a:r>
              <a:rPr lang="en-US" sz="2400" dirty="0">
                <a:latin typeface="Arial" panose="020B0604020202020204" pitchFamily="34" charset="0"/>
                <a:cs typeface="Arial" panose="020B0604020202020204" pitchFamily="34" charset="0"/>
              </a:rPr>
              <a:t>prior to  performing the experiment in order to understand what to measure, where to measure and who is doing the  measurements, etc. so that various components of variation  (measurement system variability, operator variability, part  variability, etc.) can be evaluated.</a:t>
            </a:r>
          </a:p>
          <a:p>
            <a:pPr algn="just" latinLnBrk="0">
              <a:lnSpc>
                <a:spcPct val="150000"/>
              </a:lnSpc>
            </a:pPr>
            <a:r>
              <a:rPr lang="en-US" sz="2400" dirty="0">
                <a:solidFill>
                  <a:srgbClr val="00B050"/>
                </a:solidFill>
                <a:latin typeface="Arial" panose="020B0604020202020204" pitchFamily="34" charset="0"/>
                <a:cs typeface="Arial" panose="020B0604020202020204" pitchFamily="34" charset="0"/>
              </a:rPr>
              <a:t>Defining a measurement system</a:t>
            </a:r>
            <a:r>
              <a:rPr lang="en-US" sz="2400" dirty="0">
                <a:latin typeface="Arial" panose="020B0604020202020204" pitchFamily="34" charset="0"/>
                <a:cs typeface="Arial" panose="020B0604020202020204" pitchFamily="34" charset="0"/>
              </a:rPr>
              <a:t>, including human resources,  equipments and measurement methods, is a fundamental  aspect in planning experimental studies.</a:t>
            </a:r>
          </a:p>
          <a:p>
            <a:pPr algn="just" latinLnBrk="0">
              <a:lnSpc>
                <a:spcPct val="150000"/>
              </a:lnSpc>
            </a:pPr>
            <a:r>
              <a:rPr lang="en-US" sz="2400" dirty="0">
                <a:latin typeface="Arial" panose="020B0604020202020204" pitchFamily="34" charset="0"/>
                <a:cs typeface="Arial" panose="020B0604020202020204" pitchFamily="34" charset="0"/>
              </a:rPr>
              <a:t>It is important to ensure that equipment exists and is suitable, accessible and calibrated.</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32</a:t>
            </a:fld>
            <a:endParaRPr lang="en-US" altLang="ko-KR"/>
          </a:p>
        </p:txBody>
      </p:sp>
    </p:spTree>
    <p:extLst>
      <p:ext uri="{BB962C8B-B14F-4D97-AF65-F5344CB8AC3E}">
        <p14:creationId xmlns:p14="http://schemas.microsoft.com/office/powerpoint/2010/main" val="1530363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buNone/>
            </a:pPr>
            <a:r>
              <a:rPr lang="en-US" sz="2400" b="1" dirty="0">
                <a:latin typeface="Arial" panose="020B0604020202020204" pitchFamily="34" charset="0"/>
                <a:cs typeface="Arial" panose="020B0604020202020204" pitchFamily="34" charset="0"/>
              </a:rPr>
              <a:t>2. Selection of Response or Quality Characteristic</a:t>
            </a:r>
          </a:p>
          <a:p>
            <a:pPr algn="just" latinLnBrk="0">
              <a:lnSpc>
                <a:spcPct val="150000"/>
              </a:lnSpc>
            </a:pPr>
            <a:r>
              <a:rPr lang="en-US" sz="2400" dirty="0">
                <a:solidFill>
                  <a:srgbClr val="00B050"/>
                </a:solidFill>
                <a:latin typeface="Arial" panose="020B0604020202020204" pitchFamily="34" charset="0"/>
                <a:cs typeface="Arial" panose="020B0604020202020204" pitchFamily="34" charset="0"/>
              </a:rPr>
              <a:t>The quality of a measurement system </a:t>
            </a:r>
            <a:r>
              <a:rPr lang="en-US" sz="2400" dirty="0">
                <a:latin typeface="Arial" panose="020B0604020202020204" pitchFamily="34" charset="0"/>
                <a:cs typeface="Arial" panose="020B0604020202020204" pitchFamily="34" charset="0"/>
              </a:rPr>
              <a:t>is usually determined by the statistical properties of the data it generates </a:t>
            </a:r>
            <a:r>
              <a:rPr lang="en-US" sz="2400" dirty="0">
                <a:solidFill>
                  <a:srgbClr val="00B050"/>
                </a:solidFill>
                <a:latin typeface="Arial" panose="020B0604020202020204" pitchFamily="34" charset="0"/>
                <a:cs typeface="Arial" panose="020B0604020202020204" pitchFamily="34" charset="0"/>
              </a:rPr>
              <a:t>over a period of  time </a:t>
            </a:r>
            <a:r>
              <a:rPr lang="en-US" sz="2400" dirty="0">
                <a:latin typeface="Arial" panose="020B0604020202020204" pitchFamily="34" charset="0"/>
                <a:cs typeface="Arial" panose="020B0604020202020204" pitchFamily="34" charset="0"/>
              </a:rPr>
              <a:t>which captures both long- and short-term variation.</a:t>
            </a:r>
          </a:p>
          <a:p>
            <a:pPr algn="just" latinLnBrk="0">
              <a:lnSpc>
                <a:spcPct val="150000"/>
              </a:lnSpc>
            </a:pPr>
            <a:r>
              <a:rPr lang="en-US" sz="2400" dirty="0">
                <a:solidFill>
                  <a:srgbClr val="00B050"/>
                </a:solidFill>
                <a:latin typeface="Arial" panose="020B0604020202020204" pitchFamily="34" charset="0"/>
                <a:cs typeface="Arial" panose="020B0604020202020204" pitchFamily="34" charset="0"/>
              </a:rPr>
              <a:t>Experimenters should be aware </a:t>
            </a:r>
            <a:r>
              <a:rPr lang="en-US" sz="2400" dirty="0">
                <a:latin typeface="Arial" panose="020B0604020202020204" pitchFamily="34" charset="0"/>
                <a:cs typeface="Arial" panose="020B0604020202020204" pitchFamily="34" charset="0"/>
              </a:rPr>
              <a:t>of the repeatability,  reproducibility and uncertainty of the measurements prior to the  execution of industrial experiments (</a:t>
            </a:r>
            <a:r>
              <a:rPr lang="en-US" sz="2400" dirty="0" err="1">
                <a:latin typeface="Arial" panose="020B0604020202020204" pitchFamily="34" charset="0"/>
                <a:cs typeface="Arial" panose="020B0604020202020204" pitchFamily="34" charset="0"/>
              </a:rPr>
              <a:t>Launsby</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Weese</a:t>
            </a:r>
            <a:r>
              <a:rPr lang="en-US" sz="2400" dirty="0">
                <a:latin typeface="Arial" panose="020B0604020202020204" pitchFamily="34" charset="0"/>
                <a:cs typeface="Arial" panose="020B0604020202020204" pitchFamily="34" charset="0"/>
              </a:rPr>
              <a:t>, 1995).</a:t>
            </a:r>
          </a:p>
          <a:p>
            <a:pPr algn="just" latinLnBrk="0">
              <a:lnSpc>
                <a:spcPct val="150000"/>
              </a:lnSpc>
            </a:pPr>
            <a:r>
              <a:rPr lang="en-US" sz="2400" dirty="0">
                <a:latin typeface="Arial" panose="020B0604020202020204" pitchFamily="34" charset="0"/>
                <a:cs typeface="Arial" panose="020B0604020202020204" pitchFamily="34" charset="0"/>
              </a:rPr>
              <a:t>It is advisable to make sure that the measurement system is  capable, stable, robust and insensitive to environmental  changes.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33</a:t>
            </a:fld>
            <a:endParaRPr lang="en-US" altLang="ko-KR"/>
          </a:p>
        </p:txBody>
      </p:sp>
    </p:spTree>
    <p:extLst>
      <p:ext uri="{BB962C8B-B14F-4D97-AF65-F5344CB8AC3E}">
        <p14:creationId xmlns:p14="http://schemas.microsoft.com/office/powerpoint/2010/main" val="2892521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buNone/>
            </a:pPr>
            <a:r>
              <a:rPr lang="en-US" sz="2400" b="1" dirty="0">
                <a:latin typeface="Arial" panose="020B0604020202020204" pitchFamily="34" charset="0"/>
                <a:cs typeface="Arial" panose="020B0604020202020204" pitchFamily="34" charset="0"/>
              </a:rPr>
              <a:t>3. Selection of Process Variables or Design Parameters</a:t>
            </a:r>
          </a:p>
          <a:p>
            <a:pPr algn="just" latinLnBrk="0">
              <a:lnSpc>
                <a:spcPct val="150000"/>
              </a:lnSpc>
            </a:pPr>
            <a:r>
              <a:rPr lang="en-US" sz="2400" dirty="0">
                <a:solidFill>
                  <a:srgbClr val="00B050"/>
                </a:solidFill>
                <a:latin typeface="Arial" panose="020B0604020202020204" pitchFamily="34" charset="0"/>
                <a:cs typeface="Arial" panose="020B0604020202020204" pitchFamily="34" charset="0"/>
              </a:rPr>
              <a:t>Some possible ways to identify potential process </a:t>
            </a:r>
            <a:r>
              <a:rPr lang="en-US" sz="2400" dirty="0">
                <a:latin typeface="Arial" panose="020B0604020202020204" pitchFamily="34" charset="0"/>
                <a:cs typeface="Arial" panose="020B0604020202020204" pitchFamily="34" charset="0"/>
              </a:rPr>
              <a:t>variables  are the use of engineering knowledge of the process, historical data, cause-and-effect analysis and  brainstorming.</a:t>
            </a:r>
          </a:p>
          <a:p>
            <a:pPr algn="just" latinLnBrk="0">
              <a:lnSpc>
                <a:spcPct val="150000"/>
              </a:lnSpc>
            </a:pPr>
            <a:r>
              <a:rPr lang="en-US" sz="2400" dirty="0">
                <a:latin typeface="Arial" panose="020B0604020202020204" pitchFamily="34" charset="0"/>
                <a:cs typeface="Arial" panose="020B0604020202020204" pitchFamily="34" charset="0"/>
              </a:rPr>
              <a:t>It is a good practice to conduct a screening experiment in  the first phase of any experimental investigation to identify  the most important design parameters or process  variables.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34</a:t>
            </a:fld>
            <a:endParaRPr lang="en-US" altLang="ko-KR"/>
          </a:p>
        </p:txBody>
      </p:sp>
    </p:spTree>
    <p:extLst>
      <p:ext uri="{BB962C8B-B14F-4D97-AF65-F5344CB8AC3E}">
        <p14:creationId xmlns:p14="http://schemas.microsoft.com/office/powerpoint/2010/main" val="210453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buNone/>
            </a:pPr>
            <a:r>
              <a:rPr lang="en-US" sz="2400" b="1" dirty="0">
                <a:latin typeface="Arial" panose="020B0604020202020204" pitchFamily="34" charset="0"/>
                <a:cs typeface="Arial" panose="020B0604020202020204" pitchFamily="34" charset="0"/>
              </a:rPr>
              <a:t>4. Classification of Process Variables</a:t>
            </a:r>
          </a:p>
          <a:p>
            <a:pPr algn="just" latinLnBrk="0">
              <a:lnSpc>
                <a:spcPct val="150000"/>
              </a:lnSpc>
            </a:pPr>
            <a:r>
              <a:rPr lang="en-US" sz="2400" dirty="0">
                <a:latin typeface="Arial" panose="020B0604020202020204" pitchFamily="34" charset="0"/>
                <a:cs typeface="Arial" panose="020B0604020202020204" pitchFamily="34" charset="0"/>
              </a:rPr>
              <a:t>After identification of process variables , classify them into controllable and uncontrollable variables</a:t>
            </a:r>
          </a:p>
          <a:p>
            <a:pPr algn="just" latinLnBrk="0">
              <a:lnSpc>
                <a:spcPct val="150000"/>
              </a:lnSpc>
            </a:pPr>
            <a:r>
              <a:rPr lang="en-US" sz="2400" dirty="0">
                <a:solidFill>
                  <a:srgbClr val="00B050"/>
                </a:solidFill>
                <a:latin typeface="Arial" panose="020B0604020202020204" pitchFamily="34" charset="0"/>
                <a:cs typeface="Arial" panose="020B0604020202020204" pitchFamily="34" charset="0"/>
              </a:rPr>
              <a:t>Control variables </a:t>
            </a:r>
            <a:r>
              <a:rPr lang="en-US" sz="2400" dirty="0">
                <a:latin typeface="Arial" panose="020B0604020202020204" pitchFamily="34" charset="0"/>
                <a:cs typeface="Arial" panose="020B0604020202020204" pitchFamily="34" charset="0"/>
              </a:rPr>
              <a:t>are those which can be controlled by a  process engineer/production engineer in a production  environment.</a:t>
            </a:r>
          </a:p>
          <a:p>
            <a:pPr algn="just" latinLnBrk="0">
              <a:lnSpc>
                <a:spcPct val="150000"/>
              </a:lnSpc>
            </a:pPr>
            <a:r>
              <a:rPr lang="en-US" sz="2400" dirty="0">
                <a:solidFill>
                  <a:srgbClr val="00B050"/>
                </a:solidFill>
                <a:latin typeface="Arial" panose="020B0604020202020204" pitchFamily="34" charset="0"/>
                <a:cs typeface="Arial" panose="020B0604020202020204" pitchFamily="34" charset="0"/>
              </a:rPr>
              <a:t>Uncontrollable variables </a:t>
            </a:r>
            <a:r>
              <a:rPr lang="en-US" sz="2400" dirty="0">
                <a:latin typeface="Arial" panose="020B0604020202020204" pitchFamily="34" charset="0"/>
                <a:cs typeface="Arial" panose="020B0604020202020204" pitchFamily="34" charset="0"/>
              </a:rPr>
              <a:t>(or noise variables) are those  which are difficult or expensive to control in actual  production environments.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35</a:t>
            </a:fld>
            <a:endParaRPr lang="en-US" altLang="ko-KR"/>
          </a:p>
        </p:txBody>
      </p:sp>
    </p:spTree>
    <p:extLst>
      <p:ext uri="{BB962C8B-B14F-4D97-AF65-F5344CB8AC3E}">
        <p14:creationId xmlns:p14="http://schemas.microsoft.com/office/powerpoint/2010/main" val="1952510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buNone/>
            </a:pPr>
            <a:r>
              <a:rPr lang="en-US" sz="2400" b="1" dirty="0">
                <a:latin typeface="Arial" panose="020B0604020202020204" pitchFamily="34" charset="0"/>
                <a:cs typeface="Arial" panose="020B0604020202020204" pitchFamily="34" charset="0"/>
              </a:rPr>
              <a:t>4. Classification of Process Variables</a:t>
            </a:r>
          </a:p>
          <a:p>
            <a:pPr algn="just" latinLnBrk="0">
              <a:lnSpc>
                <a:spcPct val="150000"/>
              </a:lnSpc>
            </a:pPr>
            <a:r>
              <a:rPr lang="en-US" sz="2400" dirty="0">
                <a:latin typeface="Arial" panose="020B0604020202020204" pitchFamily="34" charset="0"/>
                <a:cs typeface="Arial" panose="020B0604020202020204" pitchFamily="34" charset="0"/>
              </a:rPr>
              <a:t>Variables such as ambient temperature fluctuations, humidity fluctuations, raw material variations, etc. are  examples of noise variables.</a:t>
            </a:r>
          </a:p>
          <a:p>
            <a:pPr algn="just" latinLnBrk="0">
              <a:lnSpc>
                <a:spcPct val="150000"/>
              </a:lnSpc>
            </a:pPr>
            <a:r>
              <a:rPr lang="en-US" sz="2400" dirty="0">
                <a:latin typeface="Arial" panose="020B0604020202020204" pitchFamily="34" charset="0"/>
                <a:cs typeface="Arial" panose="020B0604020202020204" pitchFamily="34" charset="0"/>
              </a:rPr>
              <a:t>The effect of such nuisance variables can be minimized by  the effective application of DOE principles such as  blocking, randomization and replication.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36</a:t>
            </a:fld>
            <a:endParaRPr lang="en-US" altLang="ko-KR"/>
          </a:p>
        </p:txBody>
      </p:sp>
    </p:spTree>
    <p:extLst>
      <p:ext uri="{BB962C8B-B14F-4D97-AF65-F5344CB8AC3E}">
        <p14:creationId xmlns:p14="http://schemas.microsoft.com/office/powerpoint/2010/main" val="2534136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buNone/>
            </a:pPr>
            <a:r>
              <a:rPr lang="en-US" sz="2400" b="1" dirty="0">
                <a:latin typeface="Arial" panose="020B0604020202020204" pitchFamily="34" charset="0"/>
                <a:cs typeface="Arial" panose="020B0604020202020204" pitchFamily="34" charset="0"/>
              </a:rPr>
              <a:t>5. Determining the Levels of Process Variables</a:t>
            </a:r>
          </a:p>
          <a:p>
            <a:pPr algn="just" latinLnBrk="0">
              <a:lnSpc>
                <a:spcPct val="150000"/>
              </a:lnSpc>
            </a:pPr>
            <a:r>
              <a:rPr lang="en-US" sz="2400" dirty="0">
                <a:latin typeface="Arial" panose="020B0604020202020204" pitchFamily="34" charset="0"/>
                <a:cs typeface="Arial" panose="020B0604020202020204" pitchFamily="34" charset="0"/>
              </a:rPr>
              <a:t>A level is the value that a process variable holds in an experiment.</a:t>
            </a:r>
          </a:p>
          <a:p>
            <a:pPr algn="just" latinLnBrk="0">
              <a:lnSpc>
                <a:spcPct val="150000"/>
              </a:lnSpc>
            </a:pPr>
            <a:r>
              <a:rPr lang="en-US" sz="2400" dirty="0">
                <a:latin typeface="Arial" panose="020B0604020202020204" pitchFamily="34" charset="0"/>
                <a:cs typeface="Arial" panose="020B0604020202020204" pitchFamily="34" charset="0"/>
              </a:rPr>
              <a:t>For example, a car’s gas mileage is influenced by such  levels as tire pressure, speed, etc.</a:t>
            </a:r>
          </a:p>
          <a:p>
            <a:pPr algn="just" latinLnBrk="0">
              <a:lnSpc>
                <a:spcPct val="150000"/>
              </a:lnSpc>
            </a:pPr>
            <a:r>
              <a:rPr lang="en-US" sz="2400" dirty="0">
                <a:latin typeface="Arial" panose="020B0604020202020204" pitchFamily="34" charset="0"/>
                <a:cs typeface="Arial" panose="020B0604020202020204" pitchFamily="34" charset="0"/>
              </a:rPr>
              <a:t>The number of levels depends on the nature of the process  variable to be studied for the experiment and whether or  not the chosen process variable is </a:t>
            </a:r>
            <a:r>
              <a:rPr lang="en-US" sz="2400" dirty="0">
                <a:solidFill>
                  <a:srgbClr val="00B050"/>
                </a:solidFill>
                <a:latin typeface="Arial" panose="020B0604020202020204" pitchFamily="34" charset="0"/>
                <a:cs typeface="Arial" panose="020B0604020202020204" pitchFamily="34" charset="0"/>
              </a:rPr>
              <a:t>qualitative</a:t>
            </a:r>
            <a:r>
              <a:rPr lang="en-US" sz="2400" dirty="0">
                <a:latin typeface="Arial" panose="020B0604020202020204" pitchFamily="34" charset="0"/>
                <a:cs typeface="Arial" panose="020B0604020202020204" pitchFamily="34" charset="0"/>
              </a:rPr>
              <a:t> (type of  catalyst, type of material, etc.) or </a:t>
            </a:r>
            <a:r>
              <a:rPr lang="en-US" sz="2400" dirty="0">
                <a:solidFill>
                  <a:srgbClr val="00B050"/>
                </a:solidFill>
                <a:latin typeface="Arial" panose="020B0604020202020204" pitchFamily="34" charset="0"/>
                <a:cs typeface="Arial" panose="020B0604020202020204" pitchFamily="34" charset="0"/>
              </a:rPr>
              <a:t>quantitative</a:t>
            </a:r>
            <a:r>
              <a:rPr lang="en-US" sz="2400" dirty="0">
                <a:latin typeface="Arial" panose="020B0604020202020204" pitchFamily="34" charset="0"/>
                <a:cs typeface="Arial" panose="020B0604020202020204" pitchFamily="34" charset="0"/>
              </a:rPr>
              <a:t> (temperature,  speed, pressure, etc.).</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37</a:t>
            </a:fld>
            <a:endParaRPr lang="en-US" altLang="ko-KR"/>
          </a:p>
        </p:txBody>
      </p:sp>
    </p:spTree>
    <p:extLst>
      <p:ext uri="{BB962C8B-B14F-4D97-AF65-F5344CB8AC3E}">
        <p14:creationId xmlns:p14="http://schemas.microsoft.com/office/powerpoint/2010/main" val="4228026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buNone/>
            </a:pPr>
            <a:r>
              <a:rPr lang="en-US" sz="2400" b="1" dirty="0">
                <a:latin typeface="Arial" panose="020B0604020202020204" pitchFamily="34" charset="0"/>
                <a:cs typeface="Arial" panose="020B0604020202020204" pitchFamily="34" charset="0"/>
              </a:rPr>
              <a:t>5. Determining the Levels of Process Variables</a:t>
            </a:r>
          </a:p>
          <a:p>
            <a:pPr algn="just" latinLnBrk="0">
              <a:lnSpc>
                <a:spcPct val="150000"/>
              </a:lnSpc>
            </a:pPr>
            <a:r>
              <a:rPr lang="en-US" sz="2400" dirty="0">
                <a:latin typeface="Arial" panose="020B0604020202020204" pitchFamily="34" charset="0"/>
                <a:cs typeface="Arial" panose="020B0604020202020204" pitchFamily="34" charset="0"/>
              </a:rPr>
              <a:t>For quantitative process variables, </a:t>
            </a:r>
            <a:r>
              <a:rPr lang="en-US" sz="2400" dirty="0">
                <a:solidFill>
                  <a:srgbClr val="00B050"/>
                </a:solidFill>
                <a:latin typeface="Arial" panose="020B0604020202020204" pitchFamily="34" charset="0"/>
                <a:cs typeface="Arial" panose="020B0604020202020204" pitchFamily="34" charset="0"/>
              </a:rPr>
              <a:t>two levels </a:t>
            </a:r>
            <a:r>
              <a:rPr lang="en-US" sz="2400" dirty="0">
                <a:latin typeface="Arial" panose="020B0604020202020204" pitchFamily="34" charset="0"/>
                <a:cs typeface="Arial" panose="020B0604020202020204" pitchFamily="34" charset="0"/>
              </a:rPr>
              <a:t>are generally required in the early stages of experimentation.</a:t>
            </a:r>
          </a:p>
          <a:p>
            <a:pPr algn="just" latinLnBrk="0">
              <a:lnSpc>
                <a:spcPct val="150000"/>
              </a:lnSpc>
            </a:pPr>
            <a:r>
              <a:rPr lang="en-US" sz="2400" dirty="0">
                <a:latin typeface="Arial" panose="020B0604020202020204" pitchFamily="34" charset="0"/>
                <a:cs typeface="Arial" panose="020B0604020202020204" pitchFamily="34" charset="0"/>
              </a:rPr>
              <a:t>However, for qualitative variables, </a:t>
            </a:r>
            <a:r>
              <a:rPr lang="en-US" sz="2400" dirty="0">
                <a:solidFill>
                  <a:srgbClr val="00B050"/>
                </a:solidFill>
                <a:latin typeface="Arial" panose="020B0604020202020204" pitchFamily="34" charset="0"/>
                <a:cs typeface="Arial" panose="020B0604020202020204" pitchFamily="34" charset="0"/>
              </a:rPr>
              <a:t>more than two levels  </a:t>
            </a:r>
            <a:r>
              <a:rPr lang="en-US" sz="2400" dirty="0">
                <a:latin typeface="Arial" panose="020B0604020202020204" pitchFamily="34" charset="0"/>
                <a:cs typeface="Arial" panose="020B0604020202020204" pitchFamily="34" charset="0"/>
              </a:rPr>
              <a:t>may be required. If a </a:t>
            </a:r>
            <a:r>
              <a:rPr lang="en-US" sz="2400" dirty="0">
                <a:solidFill>
                  <a:srgbClr val="00B050"/>
                </a:solidFill>
                <a:latin typeface="Arial" panose="020B0604020202020204" pitchFamily="34" charset="0"/>
                <a:cs typeface="Arial" panose="020B0604020202020204" pitchFamily="34" charset="0"/>
              </a:rPr>
              <a:t>non-linear function </a:t>
            </a:r>
            <a:r>
              <a:rPr lang="en-US" sz="2400" dirty="0">
                <a:latin typeface="Arial" panose="020B0604020202020204" pitchFamily="34" charset="0"/>
                <a:cs typeface="Arial" panose="020B0604020202020204" pitchFamily="34" charset="0"/>
              </a:rPr>
              <a:t>is expected by the  experimenter, then it is advisable to study variables at  </a:t>
            </a:r>
            <a:r>
              <a:rPr lang="en-US" sz="2400" dirty="0">
                <a:solidFill>
                  <a:srgbClr val="00B050"/>
                </a:solidFill>
                <a:latin typeface="Arial" panose="020B0604020202020204" pitchFamily="34" charset="0"/>
                <a:cs typeface="Arial" panose="020B0604020202020204" pitchFamily="34" charset="0"/>
              </a:rPr>
              <a:t>three or more levels</a:t>
            </a:r>
            <a:r>
              <a:rPr lang="en-US" sz="2400" dirty="0">
                <a:latin typeface="Arial" panose="020B0604020202020204" pitchFamily="34" charset="0"/>
                <a:cs typeface="Arial" panose="020B0604020202020204" pitchFamily="34" charset="0"/>
              </a:rPr>
              <a:t>.</a:t>
            </a:r>
          </a:p>
          <a:p>
            <a:pPr algn="just" latinLnBrk="0">
              <a:lnSpc>
                <a:spcPct val="150000"/>
              </a:lnSpc>
            </a:pPr>
            <a:r>
              <a:rPr lang="en-US" sz="2400" dirty="0">
                <a:latin typeface="Arial" panose="020B0604020202020204" pitchFamily="34" charset="0"/>
                <a:cs typeface="Arial" panose="020B0604020202020204" pitchFamily="34" charset="0"/>
              </a:rPr>
              <a:t>This would assist in quantifying the nonlinear (or curvature)  effect of the process variable on the response function.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38</a:t>
            </a:fld>
            <a:endParaRPr lang="en-US" altLang="ko-KR"/>
          </a:p>
        </p:txBody>
      </p:sp>
    </p:spTree>
    <p:extLst>
      <p:ext uri="{BB962C8B-B14F-4D97-AF65-F5344CB8AC3E}">
        <p14:creationId xmlns:p14="http://schemas.microsoft.com/office/powerpoint/2010/main" val="418029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buNone/>
            </a:pPr>
            <a:r>
              <a:rPr lang="en-US" sz="2400" b="1" dirty="0">
                <a:latin typeface="Arial" panose="020B0604020202020204" pitchFamily="34" charset="0"/>
                <a:cs typeface="Arial" panose="020B0604020202020204" pitchFamily="34" charset="0"/>
              </a:rPr>
              <a:t>6. List all the Interactions of Interest</a:t>
            </a:r>
          </a:p>
          <a:p>
            <a:pPr algn="just" latinLnBrk="0">
              <a:lnSpc>
                <a:spcPct val="150000"/>
              </a:lnSpc>
            </a:pPr>
            <a:r>
              <a:rPr lang="en-US" sz="2000" dirty="0">
                <a:latin typeface="Arial" panose="020B0604020202020204" pitchFamily="34" charset="0"/>
                <a:cs typeface="Arial" panose="020B0604020202020204" pitchFamily="34" charset="0"/>
              </a:rPr>
              <a:t>Interaction among variables is quite common in industrial experiments.</a:t>
            </a:r>
          </a:p>
          <a:p>
            <a:pPr algn="just" latinLnBrk="0">
              <a:lnSpc>
                <a:spcPct val="150000"/>
              </a:lnSpc>
            </a:pPr>
            <a:r>
              <a:rPr lang="en-US" sz="2000" dirty="0">
                <a:latin typeface="Arial" panose="020B0604020202020204" pitchFamily="34" charset="0"/>
                <a:cs typeface="Arial" panose="020B0604020202020204" pitchFamily="34" charset="0"/>
              </a:rPr>
              <a:t>In order to effectively interpret the results of the experiment, it is highly  desirable to have a good understanding of the interaction between two  process variables (Marilyn, 1993).</a:t>
            </a:r>
          </a:p>
          <a:p>
            <a:pPr algn="just" latinLnBrk="0">
              <a:lnSpc>
                <a:spcPct val="150000"/>
              </a:lnSpc>
            </a:pPr>
            <a:r>
              <a:rPr lang="en-US" sz="2000" dirty="0">
                <a:latin typeface="Arial" panose="020B0604020202020204" pitchFamily="34" charset="0"/>
                <a:cs typeface="Arial" panose="020B0604020202020204" pitchFamily="34" charset="0"/>
              </a:rPr>
              <a:t>The best way to relate to interaction is to view it as an effect, just like a  factor or process variable effect.</a:t>
            </a:r>
          </a:p>
          <a:p>
            <a:pPr algn="just" latinLnBrk="0">
              <a:lnSpc>
                <a:spcPct val="150000"/>
              </a:lnSpc>
            </a:pPr>
            <a:r>
              <a:rPr lang="en-US" sz="2000" dirty="0">
                <a:latin typeface="Arial" panose="020B0604020202020204" pitchFamily="34" charset="0"/>
                <a:cs typeface="Arial" panose="020B0604020202020204" pitchFamily="34" charset="0"/>
              </a:rPr>
              <a:t>In the context of DOE, we generally study two-order interactions.</a:t>
            </a:r>
          </a:p>
          <a:p>
            <a:pPr algn="just" latinLnBrk="0">
              <a:lnSpc>
                <a:spcPct val="150000"/>
              </a:lnSpc>
            </a:pPr>
            <a:r>
              <a:rPr lang="en-US" sz="2000" dirty="0">
                <a:latin typeface="Arial" panose="020B0604020202020204" pitchFamily="34" charset="0"/>
                <a:cs typeface="Arial" panose="020B0604020202020204" pitchFamily="34" charset="0"/>
              </a:rPr>
              <a:t>The number of two-order interactions within an experiment can be  easily obtained by using a simple equation: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39</a:t>
            </a:fld>
            <a:endParaRPr lang="en-US" altLang="ko-KR"/>
          </a:p>
        </p:txBody>
      </p:sp>
      <mc:AlternateContent xmlns:mc="http://schemas.openxmlformats.org/markup-compatibility/2006" xmlns:a14="http://schemas.microsoft.com/office/drawing/2010/main">
        <mc:Choice Requires="a14">
          <p:sp>
            <p:nvSpPr>
              <p:cNvPr id="8" name="TextBox 7"/>
              <p:cNvSpPr txBox="1"/>
              <p:nvPr/>
            </p:nvSpPr>
            <p:spPr>
              <a:xfrm>
                <a:off x="3863752" y="5398033"/>
                <a:ext cx="3091744"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𝑁</m:t>
                      </m:r>
                      <m:r>
                        <a:rPr lang="en-IN" sz="3200" b="0" i="1" smtClean="0">
                          <a:latin typeface="Cambria Math" panose="02040503050406030204" pitchFamily="18" charset="0"/>
                        </a:rPr>
                        <m:t>= </m:t>
                      </m:r>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𝑛</m:t>
                          </m:r>
                          <m:r>
                            <a:rPr lang="en-IN" sz="3200" b="0" i="1" smtClean="0">
                              <a:latin typeface="Cambria Math" panose="02040503050406030204" pitchFamily="18" charset="0"/>
                            </a:rPr>
                            <m:t> ∗(</m:t>
                          </m:r>
                          <m:r>
                            <a:rPr lang="en-IN" sz="3200" b="0" i="1" smtClean="0">
                              <a:latin typeface="Cambria Math" panose="02040503050406030204" pitchFamily="18" charset="0"/>
                            </a:rPr>
                            <m:t>𝑛</m:t>
                          </m:r>
                          <m:r>
                            <a:rPr lang="en-IN" sz="3200" b="0" i="1" smtClean="0">
                              <a:latin typeface="Cambria Math" panose="02040503050406030204" pitchFamily="18" charset="0"/>
                            </a:rPr>
                            <m:t>−1)</m:t>
                          </m:r>
                        </m:num>
                        <m:den>
                          <m:r>
                            <a:rPr lang="en-IN" sz="3200" b="0" i="1" smtClean="0">
                              <a:latin typeface="Cambria Math" panose="02040503050406030204" pitchFamily="18" charset="0"/>
                            </a:rPr>
                            <m:t>2</m:t>
                          </m:r>
                        </m:den>
                      </m:f>
                    </m:oMath>
                  </m:oMathPara>
                </a14:m>
                <a:endParaRPr lang="en-IN"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3863752" y="5398033"/>
                <a:ext cx="3091744" cy="934808"/>
              </a:xfrm>
              <a:prstGeom prst="rect">
                <a:avLst/>
              </a:prstGeom>
              <a:blipFill rotWithShape="0">
                <a:blip r:embed="rId3"/>
                <a:stretch>
                  <a:fillRect/>
                </a:stretch>
              </a:blipFill>
            </p:spPr>
            <p:txBody>
              <a:bodyPr/>
              <a:lstStyle/>
              <a:p>
                <a:r>
                  <a:rPr lang="en-IN">
                    <a:noFill/>
                  </a:rPr>
                  <a:t> </a:t>
                </a:r>
              </a:p>
            </p:txBody>
          </p:sp>
        </mc:Fallback>
      </mc:AlternateContent>
      <p:sp>
        <p:nvSpPr>
          <p:cNvPr id="9" name="TextBox 8"/>
          <p:cNvSpPr txBox="1"/>
          <p:nvPr/>
        </p:nvSpPr>
        <p:spPr>
          <a:xfrm>
            <a:off x="7370537" y="5851230"/>
            <a:ext cx="2839111" cy="215444"/>
          </a:xfrm>
          <a:prstGeom prst="rect">
            <a:avLst/>
          </a:prstGeom>
          <a:noFill/>
        </p:spPr>
        <p:txBody>
          <a:bodyPr wrap="none" lIns="0" tIns="0" rIns="0" bIns="0" rtlCol="0">
            <a:spAutoFit/>
          </a:bodyPr>
          <a:lstStyle/>
          <a:p>
            <a:r>
              <a:rPr lang="en-IN" b="0" dirty="0"/>
              <a:t>Where n is the number of factors. </a:t>
            </a:r>
            <a:endParaRPr lang="en-IN" dirty="0"/>
          </a:p>
        </p:txBody>
      </p:sp>
    </p:spTree>
    <p:extLst>
      <p:ext uri="{BB962C8B-B14F-4D97-AF65-F5344CB8AC3E}">
        <p14:creationId xmlns:p14="http://schemas.microsoft.com/office/powerpoint/2010/main" val="316995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Need for DOE methodology</a:t>
            </a:r>
            <a:endParaRPr lang="en-IN" dirty="0"/>
          </a:p>
        </p:txBody>
      </p:sp>
      <p:sp>
        <p:nvSpPr>
          <p:cNvPr id="3" name="Content Placeholder 2"/>
          <p:cNvSpPr>
            <a:spLocks noGrp="1"/>
          </p:cNvSpPr>
          <p:nvPr>
            <p:ph idx="1"/>
          </p:nvPr>
        </p:nvSpPr>
        <p:spPr/>
        <p:txBody>
          <a:bodyPr/>
          <a:lstStyle/>
          <a:p>
            <a:pPr marL="0" indent="0" algn="just" latinLnBrk="0">
              <a:lnSpc>
                <a:spcPct val="150000"/>
              </a:lnSpc>
              <a:buNone/>
            </a:pPr>
            <a:r>
              <a:rPr lang="en-US" sz="2400" dirty="0">
                <a:latin typeface="Arial" panose="020B0604020202020204" pitchFamily="34" charset="0"/>
                <a:cs typeface="Arial" panose="020B0604020202020204" pitchFamily="34" charset="0"/>
              </a:rPr>
              <a:t>Experimental design methods are also of fundamental importance in </a:t>
            </a:r>
            <a:r>
              <a:rPr lang="en-US" sz="2400" b="1" dirty="0">
                <a:latin typeface="Arial" panose="020B0604020202020204" pitchFamily="34" charset="0"/>
                <a:cs typeface="Arial" panose="020B0604020202020204" pitchFamily="34" charset="0"/>
              </a:rPr>
              <a:t>engineering design activities</a:t>
            </a:r>
            <a:r>
              <a:rPr lang="en-US" sz="2400" dirty="0">
                <a:latin typeface="Arial" panose="020B0604020202020204" pitchFamily="34" charset="0"/>
                <a:cs typeface="Arial" panose="020B0604020202020204" pitchFamily="34" charset="0"/>
              </a:rPr>
              <a:t>, where </a:t>
            </a:r>
            <a:r>
              <a:rPr lang="en-US" sz="2400" b="1" dirty="0">
                <a:latin typeface="Arial" panose="020B0604020202020204" pitchFamily="34" charset="0"/>
                <a:cs typeface="Arial" panose="020B0604020202020204" pitchFamily="34" charset="0"/>
              </a:rPr>
              <a:t>new products are developed and existing ones improved</a:t>
            </a:r>
            <a:r>
              <a:rPr lang="en-US" sz="2400" dirty="0">
                <a:latin typeface="Arial" panose="020B0604020202020204" pitchFamily="34" charset="0"/>
                <a:cs typeface="Arial" panose="020B0604020202020204" pitchFamily="34" charset="0"/>
              </a:rPr>
              <a:t>. Some applications of experimental design in engineering design include</a:t>
            </a:r>
          </a:p>
          <a:p>
            <a:pPr marL="0" indent="0">
              <a:lnSpc>
                <a:spcPct val="150000"/>
              </a:lnSpc>
              <a:buNone/>
            </a:pPr>
            <a:r>
              <a:rPr lang="en-US" sz="2000" b="1"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Evaluation and comparison of basic design configurations</a:t>
            </a:r>
          </a:p>
          <a:p>
            <a:pPr marL="0" indent="0">
              <a:lnSpc>
                <a:spcPct val="150000"/>
              </a:lnSpc>
              <a:buNone/>
            </a:pPr>
            <a:r>
              <a:rPr lang="en-US" sz="2000" b="1"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Evaluation of material alternatives</a:t>
            </a:r>
          </a:p>
          <a:p>
            <a:pPr marL="0" indent="0">
              <a:lnSpc>
                <a:spcPct val="150000"/>
              </a:lnSpc>
              <a:buNone/>
            </a:pPr>
            <a:r>
              <a:rPr lang="en-US" sz="2000" b="1" dirty="0">
                <a:latin typeface="Arial" panose="020B0604020202020204" pitchFamily="34" charset="0"/>
                <a:cs typeface="Arial" panose="020B0604020202020204" pitchFamily="34" charset="0"/>
              </a:rPr>
              <a:t>3. </a:t>
            </a:r>
            <a:r>
              <a:rPr lang="en-US" sz="2000" dirty="0">
                <a:latin typeface="Arial" panose="020B0604020202020204" pitchFamily="34" charset="0"/>
                <a:cs typeface="Arial" panose="020B0604020202020204" pitchFamily="34" charset="0"/>
              </a:rPr>
              <a:t>Selection of design parameters so that the product will work well under a wide variety</a:t>
            </a:r>
          </a:p>
          <a:p>
            <a:pPr marL="0" indent="0">
              <a:lnSpc>
                <a:spcPct val="150000"/>
              </a:lnSpc>
              <a:buNone/>
            </a:pPr>
            <a:r>
              <a:rPr lang="en-US" sz="2000" dirty="0">
                <a:latin typeface="Arial" panose="020B0604020202020204" pitchFamily="34" charset="0"/>
                <a:cs typeface="Arial" panose="020B0604020202020204" pitchFamily="34" charset="0"/>
              </a:rPr>
              <a:t>of field conditions, that is, so that the product is </a:t>
            </a:r>
            <a:r>
              <a:rPr lang="en-US" sz="2000" b="1" dirty="0">
                <a:latin typeface="Arial" panose="020B0604020202020204" pitchFamily="34" charset="0"/>
                <a:cs typeface="Arial" panose="020B0604020202020204" pitchFamily="34" charset="0"/>
              </a:rPr>
              <a:t>robust</a:t>
            </a:r>
          </a:p>
          <a:p>
            <a:pPr marL="0" indent="0">
              <a:lnSpc>
                <a:spcPct val="150000"/>
              </a:lnSpc>
              <a:buNone/>
            </a:pPr>
            <a:r>
              <a:rPr lang="en-US" sz="2000" b="1" dirty="0">
                <a:latin typeface="Arial" panose="020B0604020202020204" pitchFamily="34" charset="0"/>
                <a:cs typeface="Arial" panose="020B0604020202020204" pitchFamily="34" charset="0"/>
              </a:rPr>
              <a:t>4. </a:t>
            </a:r>
            <a:r>
              <a:rPr lang="en-US" sz="2000" dirty="0">
                <a:latin typeface="Arial" panose="020B0604020202020204" pitchFamily="34" charset="0"/>
                <a:cs typeface="Arial" panose="020B0604020202020204" pitchFamily="34" charset="0"/>
              </a:rPr>
              <a:t>Determination of key product design parameters that impact product performance</a:t>
            </a:r>
          </a:p>
          <a:p>
            <a:pPr marL="0" indent="0">
              <a:lnSpc>
                <a:spcPct val="150000"/>
              </a:lnSpc>
              <a:buNone/>
            </a:pPr>
            <a:r>
              <a:rPr lang="en-US" sz="2000" b="1" dirty="0">
                <a:latin typeface="Arial" panose="020B0604020202020204" pitchFamily="34" charset="0"/>
                <a:cs typeface="Arial" panose="020B0604020202020204" pitchFamily="34" charset="0"/>
              </a:rPr>
              <a:t>5. </a:t>
            </a:r>
            <a:r>
              <a:rPr lang="en-US" sz="2000" dirty="0">
                <a:latin typeface="Arial" panose="020B0604020202020204" pitchFamily="34" charset="0"/>
                <a:cs typeface="Arial" panose="020B0604020202020204" pitchFamily="34" charset="0"/>
              </a:rPr>
              <a:t>Formulation of new products.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a:t>
            </a:fld>
            <a:endParaRPr lang="en-US" altLang="ko-KR"/>
          </a:p>
        </p:txBody>
      </p:sp>
    </p:spTree>
    <p:extLst>
      <p:ext uri="{BB962C8B-B14F-4D97-AF65-F5344CB8AC3E}">
        <p14:creationId xmlns:p14="http://schemas.microsoft.com/office/powerpoint/2010/main" val="2513102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Planning Phase</a:t>
            </a:r>
            <a:endParaRPr lang="en-IN" dirty="0"/>
          </a:p>
        </p:txBody>
      </p:sp>
      <p:sp>
        <p:nvSpPr>
          <p:cNvPr id="3" name="Content Placeholder 2"/>
          <p:cNvSpPr>
            <a:spLocks noGrp="1"/>
          </p:cNvSpPr>
          <p:nvPr>
            <p:ph idx="1"/>
          </p:nvPr>
        </p:nvSpPr>
        <p:spPr/>
        <p:txBody>
          <a:bodyPr/>
          <a:lstStyle/>
          <a:p>
            <a:pPr marL="0" indent="0" algn="just" latinLnBrk="0">
              <a:buNone/>
            </a:pPr>
            <a:r>
              <a:rPr lang="en-US" sz="2400" b="1" dirty="0">
                <a:latin typeface="Arial" panose="020B0604020202020204" pitchFamily="34" charset="0"/>
                <a:cs typeface="Arial" panose="020B0604020202020204" pitchFamily="34" charset="0"/>
              </a:rPr>
              <a:t>6. List all the Interactions of Interest</a:t>
            </a:r>
          </a:p>
          <a:p>
            <a:pPr algn="just" latinLnBrk="0">
              <a:lnSpc>
                <a:spcPct val="150000"/>
              </a:lnSpc>
            </a:pPr>
            <a:r>
              <a:rPr lang="en-US" sz="2400" dirty="0">
                <a:solidFill>
                  <a:srgbClr val="00B050"/>
                </a:solidFill>
                <a:latin typeface="Arial" panose="020B0604020202020204" pitchFamily="34" charset="0"/>
                <a:cs typeface="Arial" panose="020B0604020202020204" pitchFamily="34" charset="0"/>
              </a:rPr>
              <a:t>For example</a:t>
            </a:r>
            <a:r>
              <a:rPr lang="en-US" sz="2400" dirty="0">
                <a:latin typeface="Arial" panose="020B0604020202020204" pitchFamily="34" charset="0"/>
                <a:cs typeface="Arial" panose="020B0604020202020204" pitchFamily="34" charset="0"/>
              </a:rPr>
              <a:t>, if you consider four factors in an experiment, the number of two order interactions can be equal to six.</a:t>
            </a:r>
          </a:p>
          <a:p>
            <a:pPr algn="just" latinLnBrk="0">
              <a:lnSpc>
                <a:spcPct val="150000"/>
              </a:lnSpc>
            </a:pPr>
            <a:r>
              <a:rPr lang="en-US" sz="2400" dirty="0">
                <a:latin typeface="Arial" panose="020B0604020202020204" pitchFamily="34" charset="0"/>
                <a:cs typeface="Arial" panose="020B0604020202020204" pitchFamily="34" charset="0"/>
              </a:rPr>
              <a:t>The questions to ask include</a:t>
            </a:r>
          </a:p>
          <a:p>
            <a:pPr lvl="1" algn="just" latinLnBrk="0">
              <a:lnSpc>
                <a:spcPct val="150000"/>
              </a:lnSpc>
            </a:pPr>
            <a:r>
              <a:rPr lang="en-US" sz="1907" dirty="0">
                <a:latin typeface="Arial" panose="020B0604020202020204" pitchFamily="34" charset="0"/>
                <a:cs typeface="Arial" panose="020B0604020202020204" pitchFamily="34" charset="0"/>
              </a:rPr>
              <a:t>‘Do we need to study the interactions in the initial phase of  experimentation?’</a:t>
            </a:r>
          </a:p>
          <a:p>
            <a:pPr lvl="1" algn="just" latinLnBrk="0">
              <a:lnSpc>
                <a:spcPct val="150000"/>
              </a:lnSpc>
            </a:pPr>
            <a:r>
              <a:rPr lang="en-US" sz="1907" dirty="0">
                <a:latin typeface="Arial" panose="020B0604020202020204" pitchFamily="34" charset="0"/>
                <a:cs typeface="Arial" panose="020B0604020202020204" pitchFamily="34" charset="0"/>
              </a:rPr>
              <a:t>‘How many two-order interactions are of interest to the experimenter?’</a:t>
            </a:r>
          </a:p>
          <a:p>
            <a:pPr algn="just" latinLnBrk="0">
              <a:lnSpc>
                <a:spcPct val="150000"/>
              </a:lnSpc>
            </a:pPr>
            <a:r>
              <a:rPr lang="en-US" sz="2400" dirty="0">
                <a:latin typeface="Arial" panose="020B0604020202020204" pitchFamily="34" charset="0"/>
                <a:cs typeface="Arial" panose="020B0604020202020204" pitchFamily="34" charset="0"/>
              </a:rPr>
              <a:t>The size of the experiment is dependent on the number of  factors to be studied and the number of interactions, which  are of great concern to the experimenter.</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40</a:t>
            </a:fld>
            <a:endParaRPr lang="en-US" altLang="ko-KR"/>
          </a:p>
        </p:txBody>
      </p:sp>
    </p:spTree>
    <p:extLst>
      <p:ext uri="{BB962C8B-B14F-4D97-AF65-F5344CB8AC3E}">
        <p14:creationId xmlns:p14="http://schemas.microsoft.com/office/powerpoint/2010/main" val="3147969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Designing Phase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During the design stage, it is quite important to consider the  </a:t>
            </a:r>
            <a:r>
              <a:rPr lang="en-US" sz="2400" dirty="0">
                <a:solidFill>
                  <a:srgbClr val="00B050"/>
                </a:solidFill>
                <a:latin typeface="Arial" panose="020B0604020202020204" pitchFamily="34" charset="0"/>
                <a:cs typeface="Arial" panose="020B0604020202020204" pitchFamily="34" charset="0"/>
              </a:rPr>
              <a:t>confounding structure and resolution of the design</a:t>
            </a:r>
            <a:r>
              <a:rPr lang="en-US" sz="2400" dirty="0">
                <a:latin typeface="Arial" panose="020B0604020202020204" pitchFamily="34" charset="0"/>
                <a:cs typeface="Arial" panose="020B0604020202020204" pitchFamily="34" charset="0"/>
              </a:rPr>
              <a:t>.</a:t>
            </a:r>
          </a:p>
          <a:p>
            <a:pPr lvl="1" algn="just" latinLnBrk="0">
              <a:lnSpc>
                <a:spcPct val="150000"/>
              </a:lnSpc>
            </a:pPr>
            <a:r>
              <a:rPr lang="en-US" sz="1907" b="1" dirty="0">
                <a:solidFill>
                  <a:srgbClr val="00B050"/>
                </a:solidFill>
                <a:latin typeface="Arial" panose="020B0604020202020204" pitchFamily="34" charset="0"/>
                <a:cs typeface="Arial" panose="020B0604020202020204" pitchFamily="34" charset="0"/>
              </a:rPr>
              <a:t>Confounding</a:t>
            </a:r>
          </a:p>
          <a:p>
            <a:pPr lvl="2" algn="just" latinLnBrk="0">
              <a:lnSpc>
                <a:spcPct val="150000"/>
              </a:lnSpc>
            </a:pPr>
            <a:r>
              <a:rPr lang="en-US" sz="1415" dirty="0">
                <a:latin typeface="Arial" panose="020B0604020202020204" pitchFamily="34" charset="0"/>
                <a:cs typeface="Arial" panose="020B0604020202020204" pitchFamily="34" charset="0"/>
              </a:rPr>
              <a:t>A concept that basically means that multiple effects are tied together into one parent effect and cannot be </a:t>
            </a:r>
            <a:r>
              <a:rPr lang="en-US" sz="1415" dirty="0" err="1">
                <a:latin typeface="Arial" panose="020B0604020202020204" pitchFamily="34" charset="0"/>
                <a:cs typeface="Arial" panose="020B0604020202020204" pitchFamily="34" charset="0"/>
              </a:rPr>
              <a:t>separted</a:t>
            </a:r>
            <a:r>
              <a:rPr lang="en-US" sz="1415" dirty="0">
                <a:latin typeface="Arial" panose="020B0604020202020204" pitchFamily="34" charset="0"/>
                <a:cs typeface="Arial" panose="020B0604020202020204" pitchFamily="34" charset="0"/>
              </a:rPr>
              <a:t>. For example, </a:t>
            </a:r>
          </a:p>
          <a:p>
            <a:pPr lvl="2" algn="just" latinLnBrk="0">
              <a:lnSpc>
                <a:spcPct val="150000"/>
              </a:lnSpc>
            </a:pPr>
            <a:r>
              <a:rPr lang="en-US" sz="1415" dirty="0">
                <a:latin typeface="Arial" panose="020B0604020202020204" pitchFamily="34" charset="0"/>
                <a:cs typeface="Arial" panose="020B0604020202020204" pitchFamily="34" charset="0"/>
              </a:rPr>
              <a:t>Two people </a:t>
            </a:r>
            <a:r>
              <a:rPr lang="en-US" sz="1415" dirty="0" err="1">
                <a:latin typeface="Arial" panose="020B0604020202020204" pitchFamily="34" charset="0"/>
                <a:cs typeface="Arial" panose="020B0604020202020204" pitchFamily="34" charset="0"/>
              </a:rPr>
              <a:t>fipping</a:t>
            </a:r>
            <a:r>
              <a:rPr lang="en-US" sz="1415" dirty="0">
                <a:latin typeface="Arial" panose="020B0604020202020204" pitchFamily="34" charset="0"/>
                <a:cs typeface="Arial" panose="020B0604020202020204" pitchFamily="34" charset="0"/>
              </a:rPr>
              <a:t> two different coins would result in the effect of the person and the effect of the coin to be confounded.</a:t>
            </a:r>
          </a:p>
          <a:p>
            <a:pPr algn="just" latinLnBrk="0">
              <a:lnSpc>
                <a:spcPct val="150000"/>
              </a:lnSpc>
            </a:pPr>
            <a:r>
              <a:rPr lang="en-US" sz="2400" dirty="0">
                <a:latin typeface="Arial" panose="020B0604020202020204" pitchFamily="34" charset="0"/>
                <a:cs typeface="Arial" panose="020B0604020202020204" pitchFamily="34" charset="0"/>
              </a:rPr>
              <a:t>It is good practice to have the </a:t>
            </a:r>
            <a:r>
              <a:rPr lang="en-US" sz="2400" dirty="0">
                <a:solidFill>
                  <a:srgbClr val="00B050"/>
                </a:solidFill>
                <a:latin typeface="Arial" panose="020B0604020202020204" pitchFamily="34" charset="0"/>
                <a:cs typeface="Arial" panose="020B0604020202020204" pitchFamily="34" charset="0"/>
              </a:rPr>
              <a:t>design matrix </a:t>
            </a:r>
            <a:r>
              <a:rPr lang="en-US" sz="2400" dirty="0">
                <a:latin typeface="Arial" panose="020B0604020202020204" pitchFamily="34" charset="0"/>
                <a:cs typeface="Arial" panose="020B0604020202020204" pitchFamily="34" charset="0"/>
              </a:rPr>
              <a:t>ready for the  team prior to executing the experiment.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41</a:t>
            </a:fld>
            <a:endParaRPr lang="en-US" altLang="ko-KR"/>
          </a:p>
        </p:txBody>
      </p:sp>
    </p:spTree>
    <p:extLst>
      <p:ext uri="{BB962C8B-B14F-4D97-AF65-F5344CB8AC3E}">
        <p14:creationId xmlns:p14="http://schemas.microsoft.com/office/powerpoint/2010/main" val="731199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Designing Phase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solidFill>
                  <a:srgbClr val="00B050"/>
                </a:solidFill>
                <a:latin typeface="Arial" panose="020B0604020202020204" pitchFamily="34" charset="0"/>
                <a:cs typeface="Arial" panose="020B0604020202020204" pitchFamily="34" charset="0"/>
              </a:rPr>
              <a:t>The design matrix </a:t>
            </a:r>
            <a:r>
              <a:rPr lang="en-US" sz="2400" dirty="0">
                <a:latin typeface="Arial" panose="020B0604020202020204" pitchFamily="34" charset="0"/>
                <a:cs typeface="Arial" panose="020B0604020202020204" pitchFamily="34" charset="0"/>
              </a:rPr>
              <a:t>generally reveals all the settings of factors  at different levels and the order of running a particular  experiment.</a:t>
            </a:r>
          </a:p>
          <a:p>
            <a:pPr algn="just" latinLnBrk="0">
              <a:lnSpc>
                <a:spcPct val="150000"/>
              </a:lnSpc>
            </a:pPr>
            <a:r>
              <a:rPr lang="en-US" sz="2400" dirty="0">
                <a:latin typeface="Arial" panose="020B0604020202020204" pitchFamily="34" charset="0"/>
                <a:cs typeface="Arial" panose="020B0604020202020204" pitchFamily="34" charset="0"/>
              </a:rPr>
              <a:t>Experimenters are advised to carefully consider the </a:t>
            </a:r>
            <a:r>
              <a:rPr lang="en-US" sz="2400" dirty="0">
                <a:solidFill>
                  <a:srgbClr val="00B050"/>
                </a:solidFill>
                <a:latin typeface="Arial" panose="020B0604020202020204" pitchFamily="34" charset="0"/>
                <a:cs typeface="Arial" panose="020B0604020202020204" pitchFamily="34" charset="0"/>
              </a:rPr>
              <a:t>three  principles </a:t>
            </a:r>
            <a:r>
              <a:rPr lang="en-US" sz="2400" dirty="0">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randomisation, replication and blocking)</a:t>
            </a:r>
            <a:r>
              <a:rPr lang="en-US" sz="2400" dirty="0">
                <a:latin typeface="Arial" panose="020B0604020202020204" pitchFamily="34" charset="0"/>
                <a:cs typeface="Arial" panose="020B0604020202020204" pitchFamily="34" charset="0"/>
              </a:rPr>
              <a:t> of experimental design prior to conducting the real  experiment.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42</a:t>
            </a:fld>
            <a:endParaRPr lang="en-US" altLang="ko-KR"/>
          </a:p>
        </p:txBody>
      </p:sp>
    </p:spTree>
    <p:extLst>
      <p:ext uri="{BB962C8B-B14F-4D97-AF65-F5344CB8AC3E}">
        <p14:creationId xmlns:p14="http://schemas.microsoft.com/office/powerpoint/2010/main" val="4091913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Conducting Phase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This is the phase in which the planned experiment is carried out and the results are evaluated.</a:t>
            </a:r>
          </a:p>
          <a:p>
            <a:pPr algn="just" latinLnBrk="0">
              <a:lnSpc>
                <a:spcPct val="150000"/>
              </a:lnSpc>
            </a:pPr>
            <a:r>
              <a:rPr lang="en-US" sz="2400" dirty="0">
                <a:latin typeface="Arial" panose="020B0604020202020204" pitchFamily="34" charset="0"/>
                <a:cs typeface="Arial" panose="020B0604020202020204" pitchFamily="34" charset="0"/>
              </a:rPr>
              <a:t>Several considerations are recognized as being  recommended prior to executing an experiment, such as</a:t>
            </a:r>
          </a:p>
          <a:p>
            <a:pPr lvl="1" algn="just" latinLnBrk="0">
              <a:lnSpc>
                <a:spcPct val="150000"/>
              </a:lnSpc>
            </a:pPr>
            <a:r>
              <a:rPr lang="en-US" sz="1907" dirty="0">
                <a:latin typeface="Arial" panose="020B0604020202020204" pitchFamily="34" charset="0"/>
                <a:cs typeface="Arial" panose="020B0604020202020204" pitchFamily="34" charset="0"/>
              </a:rPr>
              <a:t>selection of a suitable location for carrying out the experiment. It is  important to ensure that the location is not affected by any external  sources of noise (vibration, humidity, etc.);</a:t>
            </a:r>
          </a:p>
          <a:p>
            <a:pPr lvl="1" algn="just" latinLnBrk="0">
              <a:lnSpc>
                <a:spcPct val="150000"/>
              </a:lnSpc>
            </a:pPr>
            <a:r>
              <a:rPr lang="en-US" sz="1907" dirty="0">
                <a:latin typeface="Arial" panose="020B0604020202020204" pitchFamily="34" charset="0"/>
                <a:cs typeface="Arial" panose="020B0604020202020204" pitchFamily="34" charset="0"/>
              </a:rPr>
              <a:t>availability of materials/parts, operators, machines, etc. required for  carrying out the experiment;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43</a:t>
            </a:fld>
            <a:endParaRPr lang="en-US" altLang="ko-KR"/>
          </a:p>
        </p:txBody>
      </p:sp>
    </p:spTree>
    <p:extLst>
      <p:ext uri="{BB962C8B-B14F-4D97-AF65-F5344CB8AC3E}">
        <p14:creationId xmlns:p14="http://schemas.microsoft.com/office/powerpoint/2010/main" val="1552228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Conducting Phase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The following steps may be useful while performing the  experiment in order to ensure that it is performed according to  the prepared experimental design matrix (or layout).</a:t>
            </a:r>
          </a:p>
          <a:p>
            <a:pPr lvl="1" algn="just" latinLnBrk="0">
              <a:lnSpc>
                <a:spcPct val="150000"/>
              </a:lnSpc>
            </a:pPr>
            <a:r>
              <a:rPr lang="en-US" sz="1907" dirty="0">
                <a:latin typeface="Arial" panose="020B0604020202020204" pitchFamily="34" charset="0"/>
                <a:cs typeface="Arial" panose="020B0604020202020204" pitchFamily="34" charset="0"/>
              </a:rPr>
              <a:t>The person responsible for the experiment should be present throughout the  experiment. In order to reduce the operator-to-operator variability, it is best to  use the same operator for the entire experiment.</a:t>
            </a:r>
          </a:p>
          <a:p>
            <a:pPr lvl="1" algn="just" latinLnBrk="0">
              <a:lnSpc>
                <a:spcPct val="150000"/>
              </a:lnSpc>
            </a:pPr>
            <a:r>
              <a:rPr lang="en-US" sz="1907" dirty="0">
                <a:latin typeface="Arial" panose="020B0604020202020204" pitchFamily="34" charset="0"/>
                <a:cs typeface="Arial" panose="020B0604020202020204" pitchFamily="34" charset="0"/>
              </a:rPr>
              <a:t>Monitor the experimental trials. This is to find any discrepancies while running  the experiment. It is advisable to stop running the experiment if any  discrepancies are found.</a:t>
            </a:r>
          </a:p>
          <a:p>
            <a:pPr lvl="1" algn="just" latinLnBrk="0">
              <a:lnSpc>
                <a:spcPct val="150000"/>
              </a:lnSpc>
            </a:pPr>
            <a:r>
              <a:rPr lang="en-US" sz="1907" dirty="0">
                <a:latin typeface="Arial" panose="020B0604020202020204" pitchFamily="34" charset="0"/>
                <a:cs typeface="Arial" panose="020B0604020202020204" pitchFamily="34" charset="0"/>
              </a:rPr>
              <a:t>Record the observed response values on the prepared data sheet or directly  into the computer.</a:t>
            </a:r>
          </a:p>
          <a:p>
            <a:pPr lvl="1" algn="just" latinLnBrk="0">
              <a:lnSpc>
                <a:spcPct val="150000"/>
              </a:lnSpc>
            </a:pPr>
            <a:r>
              <a:rPr lang="en-US" sz="1907" dirty="0">
                <a:latin typeface="Arial" panose="020B0604020202020204" pitchFamily="34" charset="0"/>
                <a:cs typeface="Arial" panose="020B0604020202020204" pitchFamily="34" charset="0"/>
              </a:rPr>
              <a:t>Any experiment deviations and unusual occurrences must be recorded and </a:t>
            </a:r>
            <a:r>
              <a:rPr lang="en-US" sz="1907" dirty="0" err="1">
                <a:latin typeface="Arial" panose="020B0604020202020204" pitchFamily="34" charset="0"/>
                <a:cs typeface="Arial" panose="020B0604020202020204" pitchFamily="34" charset="0"/>
              </a:rPr>
              <a:t>analysed</a:t>
            </a:r>
            <a:r>
              <a:rPr lang="en-US" sz="1907" dirty="0">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44</a:t>
            </a:fld>
            <a:endParaRPr lang="en-US" altLang="ko-KR"/>
          </a:p>
        </p:txBody>
      </p:sp>
    </p:spTree>
    <p:extLst>
      <p:ext uri="{BB962C8B-B14F-4D97-AF65-F5344CB8AC3E}">
        <p14:creationId xmlns:p14="http://schemas.microsoft.com/office/powerpoint/2010/main" val="2516099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a typeface="Verdana" panose="020B0604030504040204" pitchFamily="34" charset="0"/>
              </a:rPr>
              <a:t>Analysing</a:t>
            </a:r>
            <a:r>
              <a:rPr lang="en-US" dirty="0">
                <a:ea typeface="Verdana" panose="020B0604030504040204" pitchFamily="34" charset="0"/>
              </a:rPr>
              <a:t> Phase</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Having performed the experiment, the next phase is to  analyze and interpret the results so that valid and sound  conclusions can be derived.</a:t>
            </a:r>
          </a:p>
          <a:p>
            <a:pPr algn="just" latinLnBrk="0">
              <a:lnSpc>
                <a:spcPct val="150000"/>
              </a:lnSpc>
            </a:pPr>
            <a:r>
              <a:rPr lang="en-US" sz="2400" dirty="0">
                <a:latin typeface="Arial" panose="020B0604020202020204" pitchFamily="34" charset="0"/>
                <a:cs typeface="Arial" panose="020B0604020202020204" pitchFamily="34" charset="0"/>
              </a:rPr>
              <a:t>The following are the objectives to be achieved ,</a:t>
            </a:r>
          </a:p>
          <a:p>
            <a:pPr lvl="1" algn="just" latinLnBrk="0">
              <a:lnSpc>
                <a:spcPct val="150000"/>
              </a:lnSpc>
            </a:pPr>
            <a:r>
              <a:rPr lang="en-US" sz="1907" dirty="0">
                <a:latin typeface="Arial" panose="020B0604020202020204" pitchFamily="34" charset="0"/>
                <a:cs typeface="Arial" panose="020B0604020202020204" pitchFamily="34" charset="0"/>
              </a:rPr>
              <a:t>Determine the design parameters or process variables that affect the mean process performance.</a:t>
            </a:r>
          </a:p>
          <a:p>
            <a:pPr lvl="1" algn="just" latinLnBrk="0">
              <a:lnSpc>
                <a:spcPct val="150000"/>
              </a:lnSpc>
            </a:pPr>
            <a:r>
              <a:rPr lang="en-US" sz="1907" dirty="0">
                <a:latin typeface="Arial" panose="020B0604020202020204" pitchFamily="34" charset="0"/>
                <a:cs typeface="Arial" panose="020B0604020202020204" pitchFamily="34" charset="0"/>
              </a:rPr>
              <a:t>Determine the design parameters or process variables that influence performance variability.</a:t>
            </a:r>
          </a:p>
          <a:p>
            <a:pPr lvl="1" algn="just" latinLnBrk="0">
              <a:lnSpc>
                <a:spcPct val="150000"/>
              </a:lnSpc>
            </a:pPr>
            <a:r>
              <a:rPr lang="en-US" sz="1907" dirty="0">
                <a:latin typeface="Arial" panose="020B0604020202020204" pitchFamily="34" charset="0"/>
                <a:cs typeface="Arial" panose="020B0604020202020204" pitchFamily="34" charset="0"/>
              </a:rPr>
              <a:t>Determine the design parameter levels that yield the optimum performance.</a:t>
            </a:r>
          </a:p>
          <a:p>
            <a:pPr lvl="1" algn="just" latinLnBrk="0">
              <a:lnSpc>
                <a:spcPct val="150000"/>
              </a:lnSpc>
            </a:pPr>
            <a:r>
              <a:rPr lang="en-US" sz="1907" dirty="0">
                <a:latin typeface="Arial" panose="020B0604020202020204" pitchFamily="34" charset="0"/>
                <a:cs typeface="Arial" panose="020B0604020202020204" pitchFamily="34" charset="0"/>
              </a:rPr>
              <a:t>Determine whether further improvement is possible.</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45</a:t>
            </a:fld>
            <a:endParaRPr lang="en-US" altLang="ko-KR"/>
          </a:p>
        </p:txBody>
      </p:sp>
    </p:spTree>
    <p:extLst>
      <p:ext uri="{BB962C8B-B14F-4D97-AF65-F5344CB8AC3E}">
        <p14:creationId xmlns:p14="http://schemas.microsoft.com/office/powerpoint/2010/main" val="3218206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a typeface="Verdana" panose="020B0604030504040204" pitchFamily="34" charset="0"/>
              </a:rPr>
              <a:t>Analysing</a:t>
            </a:r>
            <a:r>
              <a:rPr lang="en-US" dirty="0">
                <a:ea typeface="Verdana" panose="020B0604030504040204" pitchFamily="34" charset="0"/>
              </a:rPr>
              <a:t> Phase</a:t>
            </a:r>
            <a:endParaRPr lang="en-IN" dirty="0"/>
          </a:p>
        </p:txBody>
      </p:sp>
      <p:sp>
        <p:nvSpPr>
          <p:cNvPr id="3" name="Content Placeholder 2"/>
          <p:cNvSpPr>
            <a:spLocks noGrp="1"/>
          </p:cNvSpPr>
          <p:nvPr>
            <p:ph idx="1"/>
          </p:nvPr>
        </p:nvSpPr>
        <p:spPr>
          <a:xfrm>
            <a:off x="607264" y="764704"/>
            <a:ext cx="10972800" cy="5145436"/>
          </a:xfrm>
        </p:spPr>
        <p:txBody>
          <a:bodyPr/>
          <a:lstStyle/>
          <a:p>
            <a:pPr algn="just" latinLnBrk="0">
              <a:lnSpc>
                <a:spcPct val="150000"/>
              </a:lnSpc>
            </a:pPr>
            <a:r>
              <a:rPr lang="en-US" sz="2000" dirty="0">
                <a:latin typeface="Arial" panose="020B0604020202020204" pitchFamily="34" charset="0"/>
                <a:cs typeface="Arial" panose="020B0604020202020204" pitchFamily="34" charset="0"/>
              </a:rPr>
              <a:t>Statistical methods should be used to analyze the data.</a:t>
            </a:r>
          </a:p>
          <a:p>
            <a:pPr algn="just" latinLnBrk="0">
              <a:lnSpc>
                <a:spcPct val="150000"/>
              </a:lnSpc>
            </a:pPr>
            <a:r>
              <a:rPr lang="en-US" sz="2000" dirty="0">
                <a:latin typeface="Arial" panose="020B0604020202020204" pitchFamily="34" charset="0"/>
                <a:cs typeface="Arial" panose="020B0604020202020204" pitchFamily="34" charset="0"/>
              </a:rPr>
              <a:t>Analysis of variance is widely used to test the statistical significance of the effects through F-Test.</a:t>
            </a:r>
          </a:p>
          <a:p>
            <a:pPr algn="just" latinLnBrk="0">
              <a:lnSpc>
                <a:spcPct val="150000"/>
              </a:lnSpc>
            </a:pPr>
            <a:r>
              <a:rPr lang="en-US" sz="2000" dirty="0">
                <a:latin typeface="Arial" panose="020B0604020202020204" pitchFamily="34" charset="0"/>
                <a:cs typeface="Arial" panose="020B0604020202020204" pitchFamily="34" charset="0"/>
              </a:rPr>
              <a:t>Confidence interval estimation is also part of the data analysis. empirical  models are developed relating the dependent (response) and  independent variables (factors).</a:t>
            </a:r>
          </a:p>
          <a:p>
            <a:pPr algn="just" latinLnBrk="0">
              <a:lnSpc>
                <a:spcPct val="150000"/>
              </a:lnSpc>
            </a:pPr>
            <a:r>
              <a:rPr lang="en-US" sz="2000" dirty="0">
                <a:latin typeface="Arial" panose="020B0604020202020204" pitchFamily="34" charset="0"/>
                <a:cs typeface="Arial" panose="020B0604020202020204" pitchFamily="34" charset="0"/>
              </a:rPr>
              <a:t>Residual analysis and model adequacy checking are also part of the data  analysis procedure.</a:t>
            </a:r>
          </a:p>
          <a:p>
            <a:pPr algn="just" latinLnBrk="0">
              <a:lnSpc>
                <a:spcPct val="150000"/>
              </a:lnSpc>
            </a:pPr>
            <a:r>
              <a:rPr lang="en-US" sz="2000" dirty="0">
                <a:latin typeface="Arial" panose="020B0604020202020204" pitchFamily="34" charset="0"/>
                <a:cs typeface="Arial" panose="020B0604020202020204" pitchFamily="34" charset="0"/>
              </a:rPr>
              <a:t>Statistical analysis of data is a must for academic and scientific purpose.</a:t>
            </a:r>
          </a:p>
          <a:p>
            <a:pPr algn="just" latinLnBrk="0">
              <a:lnSpc>
                <a:spcPct val="150000"/>
              </a:lnSpc>
            </a:pPr>
            <a:r>
              <a:rPr lang="en-US" sz="2000" dirty="0">
                <a:latin typeface="Arial" panose="020B0604020202020204" pitchFamily="34" charset="0"/>
                <a:cs typeface="Arial" panose="020B0604020202020204" pitchFamily="34" charset="0"/>
              </a:rPr>
              <a:t>Graphical analysis and normal probability plot of the effects may be preferred by Industry</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46</a:t>
            </a:fld>
            <a:endParaRPr lang="en-US" altLang="ko-KR"/>
          </a:p>
        </p:txBody>
      </p:sp>
    </p:spTree>
    <p:extLst>
      <p:ext uri="{BB962C8B-B14F-4D97-AF65-F5344CB8AC3E}">
        <p14:creationId xmlns:p14="http://schemas.microsoft.com/office/powerpoint/2010/main" val="1460580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0972800"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Main Effects Plot</a:t>
            </a:r>
          </a:p>
          <a:p>
            <a:pPr algn="just" latinLnBrk="0">
              <a:lnSpc>
                <a:spcPct val="150000"/>
              </a:lnSpc>
            </a:pPr>
            <a:r>
              <a:rPr lang="en-US" sz="2400" dirty="0">
                <a:latin typeface="Arial" panose="020B0604020202020204" pitchFamily="34" charset="0"/>
                <a:cs typeface="Arial" panose="020B0604020202020204" pitchFamily="34" charset="0"/>
              </a:rPr>
              <a:t>A main effects plot is a plot of the mean response values at  each level of a design parameter or process variable.</a:t>
            </a:r>
          </a:p>
          <a:p>
            <a:pPr algn="just" latinLnBrk="0">
              <a:lnSpc>
                <a:spcPct val="150000"/>
              </a:lnSpc>
            </a:pPr>
            <a:r>
              <a:rPr lang="en-US" sz="2400" dirty="0">
                <a:latin typeface="Arial" panose="020B0604020202020204" pitchFamily="34" charset="0"/>
                <a:cs typeface="Arial" panose="020B0604020202020204" pitchFamily="34" charset="0"/>
              </a:rPr>
              <a:t>One can use this plot to compare the relative strength of  the effects of various factors.</a:t>
            </a:r>
          </a:p>
          <a:p>
            <a:pPr algn="just" latinLnBrk="0">
              <a:lnSpc>
                <a:spcPct val="150000"/>
              </a:lnSpc>
            </a:pPr>
            <a:r>
              <a:rPr lang="en-US" sz="2400" dirty="0">
                <a:latin typeface="Arial" panose="020B0604020202020204" pitchFamily="34" charset="0"/>
                <a:cs typeface="Arial" panose="020B0604020202020204" pitchFamily="34" charset="0"/>
              </a:rPr>
              <a:t>The </a:t>
            </a:r>
            <a:r>
              <a:rPr lang="en-US" sz="2400" dirty="0">
                <a:solidFill>
                  <a:srgbClr val="00B050"/>
                </a:solidFill>
                <a:latin typeface="Arial" panose="020B0604020202020204" pitchFamily="34" charset="0"/>
                <a:cs typeface="Arial" panose="020B0604020202020204" pitchFamily="34" charset="0"/>
              </a:rPr>
              <a:t>sign and magnitude </a:t>
            </a:r>
            <a:r>
              <a:rPr lang="en-US" sz="2400" dirty="0">
                <a:latin typeface="Arial" panose="020B0604020202020204" pitchFamily="34" charset="0"/>
                <a:cs typeface="Arial" panose="020B0604020202020204" pitchFamily="34" charset="0"/>
              </a:rPr>
              <a:t>of a main effect would tell us the  following:</a:t>
            </a:r>
          </a:p>
          <a:p>
            <a:pPr lvl="1" algn="just" latinLnBrk="0">
              <a:lnSpc>
                <a:spcPct val="150000"/>
              </a:lnSpc>
            </a:pPr>
            <a:r>
              <a:rPr lang="en-US" sz="2400" dirty="0">
                <a:latin typeface="Arial" panose="020B0604020202020204" pitchFamily="34" charset="0"/>
                <a:cs typeface="Arial" panose="020B0604020202020204" pitchFamily="34" charset="0"/>
              </a:rPr>
              <a:t>The sign of a main effect tells us of the direction of the effect, that is, whether the average response value increases or decreases.</a:t>
            </a:r>
          </a:p>
          <a:p>
            <a:pPr lvl="1" algn="just" latinLnBrk="0">
              <a:lnSpc>
                <a:spcPct val="150000"/>
              </a:lnSpc>
            </a:pPr>
            <a:r>
              <a:rPr lang="en-US" sz="2400" dirty="0">
                <a:latin typeface="Arial" panose="020B0604020202020204" pitchFamily="34" charset="0"/>
                <a:cs typeface="Arial" panose="020B0604020202020204" pitchFamily="34" charset="0"/>
              </a:rPr>
              <a:t>The magnitude tells us of the strength of the effect.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47</a:t>
            </a:fld>
            <a:endParaRPr lang="en-US" altLang="ko-KR"/>
          </a:p>
        </p:txBody>
      </p:sp>
    </p:spTree>
    <p:extLst>
      <p:ext uri="{BB962C8B-B14F-4D97-AF65-F5344CB8AC3E}">
        <p14:creationId xmlns:p14="http://schemas.microsoft.com/office/powerpoint/2010/main" val="1999895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0972800"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Main Effects Plot</a:t>
            </a:r>
          </a:p>
          <a:p>
            <a:pPr algn="just" latinLnBrk="0">
              <a:lnSpc>
                <a:spcPct val="150000"/>
              </a:lnSpc>
            </a:pPr>
            <a:r>
              <a:rPr lang="en-US" sz="2400" dirty="0">
                <a:latin typeface="Arial" panose="020B0604020202020204" pitchFamily="34" charset="0"/>
                <a:cs typeface="Arial" panose="020B0604020202020204" pitchFamily="34" charset="0"/>
              </a:rPr>
              <a:t>If the effect of a design or process parameter is positive, it  implies that the average response is higher at a high level  rather than a low level of the parameter setting.</a:t>
            </a:r>
          </a:p>
          <a:p>
            <a:pPr algn="just" latinLnBrk="0">
              <a:lnSpc>
                <a:spcPct val="150000"/>
              </a:lnSpc>
            </a:pPr>
            <a:r>
              <a:rPr lang="en-US" sz="2400" dirty="0">
                <a:latin typeface="Arial" panose="020B0604020202020204" pitchFamily="34" charset="0"/>
                <a:cs typeface="Arial" panose="020B0604020202020204" pitchFamily="34" charset="0"/>
              </a:rPr>
              <a:t>In contrast, if the effect is negative, it means that the  average response at the low-level setting of the parameter  is more than at the high level.</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48</a:t>
            </a:fld>
            <a:endParaRPr lang="en-US" altLang="ko-KR"/>
          </a:p>
        </p:txBody>
      </p:sp>
    </p:spTree>
    <p:extLst>
      <p:ext uri="{BB962C8B-B14F-4D97-AF65-F5344CB8AC3E}">
        <p14:creationId xmlns:p14="http://schemas.microsoft.com/office/powerpoint/2010/main" val="4113482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0972800"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Main Effects Plot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49</a:t>
            </a:fld>
            <a:endParaRPr lang="en-US" altLang="ko-KR"/>
          </a:p>
        </p:txBody>
      </p:sp>
      <p:sp>
        <p:nvSpPr>
          <p:cNvPr id="5" name="object 5"/>
          <p:cNvSpPr/>
          <p:nvPr/>
        </p:nvSpPr>
        <p:spPr>
          <a:xfrm>
            <a:off x="3924437" y="944724"/>
            <a:ext cx="4399788" cy="3015996"/>
          </a:xfrm>
          <a:prstGeom prst="rect">
            <a:avLst/>
          </a:prstGeom>
          <a:blipFill>
            <a:blip r:embed="rId2" cstate="print"/>
            <a:stretch>
              <a:fillRect/>
            </a:stretch>
          </a:blipFill>
        </p:spPr>
        <p:txBody>
          <a:bodyPr wrap="square" lIns="0" tIns="0" rIns="0" bIns="0" rtlCol="0"/>
          <a:lstStyle/>
          <a:p>
            <a:endParaRPr/>
          </a:p>
        </p:txBody>
      </p:sp>
      <p:pic>
        <p:nvPicPr>
          <p:cNvPr id="7" name="Picture 6"/>
          <p:cNvPicPr>
            <a:picLocks noChangeAspect="1"/>
          </p:cNvPicPr>
          <p:nvPr/>
        </p:nvPicPr>
        <p:blipFill>
          <a:blip r:embed="rId3"/>
          <a:stretch>
            <a:fillRect/>
          </a:stretch>
        </p:blipFill>
        <p:spPr>
          <a:xfrm>
            <a:off x="1799557" y="4168197"/>
            <a:ext cx="7943850" cy="2209800"/>
          </a:xfrm>
          <a:prstGeom prst="rect">
            <a:avLst/>
          </a:prstGeom>
        </p:spPr>
      </p:pic>
      <p:sp>
        <p:nvSpPr>
          <p:cNvPr id="6" name="Right Brace 5"/>
          <p:cNvSpPr/>
          <p:nvPr/>
        </p:nvSpPr>
        <p:spPr bwMode="auto">
          <a:xfrm>
            <a:off x="8652284" y="1304764"/>
            <a:ext cx="612068" cy="1764196"/>
          </a:xfrm>
          <a:prstGeom prst="rightBrace">
            <a:avLst/>
          </a:prstGeom>
          <a:solidFill>
            <a:schemeClr val="bg1"/>
          </a:solidFill>
          <a:ln w="9525"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IN" sz="1100" b="0" i="0" u="none" strike="noStrike" cap="none" normalizeH="0" baseline="0">
              <a:ln>
                <a:noFill/>
              </a:ln>
              <a:solidFill>
                <a:schemeClr val="tx1"/>
              </a:solidFill>
              <a:effectLst/>
              <a:latin typeface="맑은 고딕" pitchFamily="50" charset="-127"/>
              <a:ea typeface="맑은 고딕" pitchFamily="50" charset="-127"/>
            </a:endParaRPr>
          </a:p>
        </p:txBody>
      </p:sp>
      <p:sp>
        <p:nvSpPr>
          <p:cNvPr id="8" name="TextBox 7"/>
          <p:cNvSpPr txBox="1"/>
          <p:nvPr/>
        </p:nvSpPr>
        <p:spPr>
          <a:xfrm>
            <a:off x="9112625" y="2032973"/>
            <a:ext cx="1688604" cy="307777"/>
          </a:xfrm>
          <a:prstGeom prst="rect">
            <a:avLst/>
          </a:prstGeom>
          <a:noFill/>
        </p:spPr>
        <p:txBody>
          <a:bodyPr wrap="none" rtlCol="0">
            <a:spAutoFit/>
          </a:bodyPr>
          <a:lstStyle/>
          <a:p>
            <a:r>
              <a:rPr lang="en-IN" dirty="0">
                <a:solidFill>
                  <a:srgbClr val="FF0000"/>
                </a:solidFill>
              </a:rPr>
              <a:t>Effect of a process</a:t>
            </a:r>
          </a:p>
        </p:txBody>
      </p:sp>
    </p:spTree>
    <p:extLst>
      <p:ext uri="{BB962C8B-B14F-4D97-AF65-F5344CB8AC3E}">
        <p14:creationId xmlns:p14="http://schemas.microsoft.com/office/powerpoint/2010/main" val="255376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Need for DOE methodology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The </a:t>
            </a:r>
            <a:r>
              <a:rPr lang="en-US" sz="2400" dirty="0">
                <a:solidFill>
                  <a:srgbClr val="00B050"/>
                </a:solidFill>
                <a:latin typeface="Arial" panose="020B0604020202020204" pitchFamily="34" charset="0"/>
                <a:cs typeface="Arial" panose="020B0604020202020204" pitchFamily="34" charset="0"/>
              </a:rPr>
              <a:t>use of experimental design </a:t>
            </a:r>
            <a:r>
              <a:rPr lang="en-US" sz="2400" dirty="0">
                <a:latin typeface="Arial" panose="020B0604020202020204" pitchFamily="34" charset="0"/>
                <a:cs typeface="Arial" panose="020B0604020202020204" pitchFamily="34" charset="0"/>
              </a:rPr>
              <a:t>in product realization can result in products that are </a:t>
            </a:r>
            <a:r>
              <a:rPr lang="en-US" sz="2400" dirty="0">
                <a:solidFill>
                  <a:srgbClr val="FF0000"/>
                </a:solidFill>
                <a:latin typeface="Arial" panose="020B0604020202020204" pitchFamily="34" charset="0"/>
                <a:cs typeface="Arial" panose="020B0604020202020204" pitchFamily="34" charset="0"/>
              </a:rPr>
              <a:t>easier to manufacture </a:t>
            </a:r>
            <a:r>
              <a:rPr lang="en-US" sz="2400" dirty="0">
                <a:latin typeface="Arial" panose="020B0604020202020204" pitchFamily="34" charset="0"/>
                <a:cs typeface="Arial" panose="020B0604020202020204" pitchFamily="34" charset="0"/>
              </a:rPr>
              <a:t>and that have </a:t>
            </a:r>
            <a:r>
              <a:rPr lang="en-US" sz="2400" dirty="0">
                <a:solidFill>
                  <a:srgbClr val="FF0000"/>
                </a:solidFill>
                <a:latin typeface="Arial" panose="020B0604020202020204" pitchFamily="34" charset="0"/>
                <a:cs typeface="Arial" panose="020B0604020202020204" pitchFamily="34" charset="0"/>
              </a:rPr>
              <a:t>enhanced field performance </a:t>
            </a:r>
            <a:r>
              <a:rPr lang="en-US" sz="2400" dirty="0">
                <a:latin typeface="Arial" panose="020B0604020202020204" pitchFamily="34" charset="0"/>
                <a:cs typeface="Arial" panose="020B0604020202020204" pitchFamily="34" charset="0"/>
              </a:rPr>
              <a:t>and </a:t>
            </a:r>
            <a:r>
              <a:rPr lang="en-US" sz="2400" dirty="0">
                <a:solidFill>
                  <a:srgbClr val="FF0000"/>
                </a:solidFill>
                <a:latin typeface="Arial" panose="020B0604020202020204" pitchFamily="34" charset="0"/>
                <a:cs typeface="Arial" panose="020B0604020202020204" pitchFamily="34" charset="0"/>
              </a:rPr>
              <a:t>reliability</a:t>
            </a:r>
            <a:r>
              <a:rPr lang="en-US" sz="2400" dirty="0">
                <a:latin typeface="Arial" panose="020B0604020202020204" pitchFamily="34" charset="0"/>
                <a:cs typeface="Arial" panose="020B0604020202020204" pitchFamily="34" charset="0"/>
              </a:rPr>
              <a:t>, </a:t>
            </a:r>
            <a:r>
              <a:rPr lang="en-US" sz="2400" dirty="0">
                <a:solidFill>
                  <a:srgbClr val="FF0000"/>
                </a:solidFill>
                <a:latin typeface="Arial" panose="020B0604020202020204" pitchFamily="34" charset="0"/>
                <a:cs typeface="Arial" panose="020B0604020202020204" pitchFamily="34" charset="0"/>
              </a:rPr>
              <a:t>lower product cost</a:t>
            </a:r>
            <a:r>
              <a:rPr lang="en-US" sz="2400" dirty="0">
                <a:latin typeface="Arial" panose="020B0604020202020204" pitchFamily="34" charset="0"/>
                <a:cs typeface="Arial" panose="020B0604020202020204" pitchFamily="34" charset="0"/>
              </a:rPr>
              <a:t>, and </a:t>
            </a:r>
            <a:r>
              <a:rPr lang="en-US" sz="2400" dirty="0">
                <a:solidFill>
                  <a:srgbClr val="FF0000"/>
                </a:solidFill>
                <a:latin typeface="Arial" panose="020B0604020202020204" pitchFamily="34" charset="0"/>
                <a:cs typeface="Arial" panose="020B0604020202020204" pitchFamily="34" charset="0"/>
              </a:rPr>
              <a:t>shorter product design </a:t>
            </a:r>
            <a:r>
              <a:rPr lang="en-US" sz="2400" dirty="0">
                <a:latin typeface="Arial" panose="020B0604020202020204" pitchFamily="34" charset="0"/>
                <a:cs typeface="Arial" panose="020B0604020202020204" pitchFamily="34" charset="0"/>
              </a:rPr>
              <a:t>and </a:t>
            </a:r>
            <a:r>
              <a:rPr lang="en-US" sz="2400" dirty="0">
                <a:solidFill>
                  <a:srgbClr val="FF0000"/>
                </a:solidFill>
                <a:latin typeface="Arial" panose="020B0604020202020204" pitchFamily="34" charset="0"/>
                <a:cs typeface="Arial" panose="020B0604020202020204" pitchFamily="34" charset="0"/>
              </a:rPr>
              <a:t>development time</a:t>
            </a:r>
            <a:r>
              <a:rPr lang="en-US" sz="2400" dirty="0">
                <a:latin typeface="Arial" panose="020B0604020202020204" pitchFamily="34" charset="0"/>
                <a:cs typeface="Arial" panose="020B0604020202020204" pitchFamily="34" charset="0"/>
              </a:rPr>
              <a:t>. </a:t>
            </a:r>
          </a:p>
          <a:p>
            <a:pPr algn="just" latinLnBrk="0">
              <a:lnSpc>
                <a:spcPct val="150000"/>
              </a:lnSpc>
            </a:pPr>
            <a:r>
              <a:rPr lang="en-US" sz="2400" dirty="0">
                <a:latin typeface="Arial" panose="020B0604020202020204" pitchFamily="34" charset="0"/>
                <a:cs typeface="Arial" panose="020B0604020202020204" pitchFamily="34" charset="0"/>
              </a:rPr>
              <a:t>Designed experiments also have extensive applications in marketing, market research, transactional and service operations, and general business operations. </a:t>
            </a: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a:t>
            </a:fld>
            <a:endParaRPr lang="en-US" altLang="ko-KR"/>
          </a:p>
        </p:txBody>
      </p:sp>
    </p:spTree>
    <p:extLst>
      <p:ext uri="{BB962C8B-B14F-4D97-AF65-F5344CB8AC3E}">
        <p14:creationId xmlns:p14="http://schemas.microsoft.com/office/powerpoint/2010/main" val="1169281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0972800"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Interactions Plots</a:t>
            </a:r>
          </a:p>
          <a:p>
            <a:pPr marL="756285" marR="5080" lvl="1" indent="-287020" latinLnBrk="0">
              <a:lnSpc>
                <a:spcPct val="150000"/>
              </a:lnSpc>
              <a:spcBef>
                <a:spcPts val="50"/>
              </a:spcBef>
              <a:tabLst>
                <a:tab pos="756920" algn="l"/>
              </a:tabLst>
            </a:pPr>
            <a:r>
              <a:rPr lang="en-US" sz="2400" spc="-5" dirty="0">
                <a:latin typeface="Arial"/>
                <a:cs typeface="Arial"/>
              </a:rPr>
              <a:t>An interactions plot is a powerful graphical tool which plots  the mean response </a:t>
            </a:r>
            <a:r>
              <a:rPr lang="en-US" sz="2400" dirty="0">
                <a:latin typeface="Arial"/>
                <a:cs typeface="Arial"/>
              </a:rPr>
              <a:t>of two factors at </a:t>
            </a:r>
            <a:r>
              <a:rPr lang="en-US" sz="2400" spc="-5" dirty="0">
                <a:latin typeface="Arial"/>
                <a:cs typeface="Arial"/>
              </a:rPr>
              <a:t>all possible  combinations </a:t>
            </a:r>
            <a:r>
              <a:rPr lang="en-US" sz="2400" dirty="0">
                <a:latin typeface="Arial"/>
                <a:cs typeface="Arial"/>
              </a:rPr>
              <a:t>of </a:t>
            </a:r>
            <a:r>
              <a:rPr lang="en-US" sz="2400" spc="-5" dirty="0">
                <a:latin typeface="Arial"/>
                <a:cs typeface="Arial"/>
              </a:rPr>
              <a:t>their</a:t>
            </a:r>
            <a:r>
              <a:rPr lang="en-US" sz="2400" spc="25" dirty="0">
                <a:latin typeface="Arial"/>
                <a:cs typeface="Arial"/>
              </a:rPr>
              <a:t> </a:t>
            </a:r>
            <a:r>
              <a:rPr lang="en-US" sz="2400" spc="-5" dirty="0">
                <a:latin typeface="Arial"/>
                <a:cs typeface="Arial"/>
              </a:rPr>
              <a:t>settings.</a:t>
            </a:r>
            <a:endParaRPr lang="en-US" sz="2400" dirty="0">
              <a:latin typeface="Arial"/>
              <a:cs typeface="Arial"/>
            </a:endParaRPr>
          </a:p>
          <a:p>
            <a:pPr marL="756285" lvl="1" indent="-287020" latinLnBrk="0">
              <a:spcBef>
                <a:spcPts val="2014"/>
              </a:spcBef>
              <a:tabLst>
                <a:tab pos="756920" algn="l"/>
              </a:tabLst>
            </a:pPr>
            <a:r>
              <a:rPr lang="en-US" sz="2400" dirty="0">
                <a:latin typeface="Arial"/>
                <a:cs typeface="Arial"/>
              </a:rPr>
              <a:t>If the </a:t>
            </a:r>
            <a:r>
              <a:rPr lang="en-US" sz="2400" spc="-5" dirty="0">
                <a:latin typeface="Arial"/>
                <a:cs typeface="Arial"/>
              </a:rPr>
              <a:t>lines </a:t>
            </a:r>
            <a:r>
              <a:rPr lang="en-US" sz="2400" dirty="0">
                <a:latin typeface="Arial"/>
                <a:cs typeface="Arial"/>
              </a:rPr>
              <a:t>are </a:t>
            </a:r>
            <a:r>
              <a:rPr lang="en-US" sz="2400" spc="-5" dirty="0">
                <a:latin typeface="Arial"/>
                <a:cs typeface="Arial"/>
              </a:rPr>
              <a:t>parallel, </a:t>
            </a:r>
            <a:r>
              <a:rPr lang="en-US" sz="2400" dirty="0">
                <a:latin typeface="Arial"/>
                <a:cs typeface="Arial"/>
              </a:rPr>
              <a:t>this </a:t>
            </a:r>
            <a:r>
              <a:rPr lang="en-US" sz="2400" spc="-5" dirty="0">
                <a:latin typeface="Arial"/>
                <a:cs typeface="Arial"/>
              </a:rPr>
              <a:t>indicates </a:t>
            </a:r>
            <a:r>
              <a:rPr lang="en-US" sz="2400" dirty="0">
                <a:latin typeface="Arial"/>
                <a:cs typeface="Arial"/>
              </a:rPr>
              <a:t>that </a:t>
            </a:r>
            <a:r>
              <a:rPr lang="en-US" sz="2400" spc="-5" dirty="0">
                <a:latin typeface="Arial"/>
                <a:cs typeface="Arial"/>
              </a:rPr>
              <a:t>there </a:t>
            </a:r>
            <a:r>
              <a:rPr lang="en-US" sz="2400" dirty="0">
                <a:latin typeface="Arial"/>
                <a:cs typeface="Arial"/>
              </a:rPr>
              <a:t>is</a:t>
            </a:r>
            <a:r>
              <a:rPr lang="en-US" sz="2400" spc="35" dirty="0">
                <a:latin typeface="Arial"/>
                <a:cs typeface="Arial"/>
              </a:rPr>
              <a:t> </a:t>
            </a:r>
            <a:r>
              <a:rPr lang="en-US" sz="2400" dirty="0">
                <a:latin typeface="Arial"/>
                <a:cs typeface="Arial"/>
              </a:rPr>
              <a:t>no </a:t>
            </a:r>
            <a:r>
              <a:rPr lang="en-US" sz="2400" spc="-5" dirty="0">
                <a:latin typeface="Arial"/>
                <a:cs typeface="Arial"/>
              </a:rPr>
              <a:t>interaction between </a:t>
            </a:r>
            <a:r>
              <a:rPr lang="en-US" sz="2400" dirty="0">
                <a:latin typeface="Arial"/>
                <a:cs typeface="Arial"/>
              </a:rPr>
              <a:t>the</a:t>
            </a:r>
            <a:r>
              <a:rPr lang="en-US" sz="2400" spc="30" dirty="0">
                <a:latin typeface="Arial"/>
                <a:cs typeface="Arial"/>
              </a:rPr>
              <a:t> </a:t>
            </a:r>
            <a:r>
              <a:rPr lang="en-US" sz="2400" dirty="0">
                <a:latin typeface="Arial"/>
                <a:cs typeface="Arial"/>
              </a:rPr>
              <a:t>factors.</a:t>
            </a:r>
          </a:p>
          <a:p>
            <a:pPr marL="756285" marR="676910" lvl="1" indent="-287020" latinLnBrk="0">
              <a:lnSpc>
                <a:spcPct val="150100"/>
              </a:lnSpc>
              <a:spcBef>
                <a:spcPts val="570"/>
              </a:spcBef>
              <a:tabLst>
                <a:tab pos="756920" algn="l"/>
              </a:tabLst>
            </a:pPr>
            <a:r>
              <a:rPr lang="en-US" sz="2400" spc="-5" dirty="0">
                <a:latin typeface="Arial"/>
                <a:cs typeface="Arial"/>
              </a:rPr>
              <a:t>Non-parallel lines are an indication </a:t>
            </a:r>
            <a:r>
              <a:rPr lang="en-US" sz="2400" dirty="0">
                <a:latin typeface="Arial"/>
                <a:cs typeface="Arial"/>
              </a:rPr>
              <a:t>of the </a:t>
            </a:r>
            <a:r>
              <a:rPr lang="en-US" sz="2400" spc="-5" dirty="0">
                <a:latin typeface="Arial"/>
                <a:cs typeface="Arial"/>
              </a:rPr>
              <a:t>presence </a:t>
            </a:r>
            <a:r>
              <a:rPr lang="en-US" sz="2400" dirty="0">
                <a:latin typeface="Arial"/>
                <a:cs typeface="Arial"/>
              </a:rPr>
              <a:t>of  </a:t>
            </a:r>
            <a:r>
              <a:rPr lang="en-US" sz="2400" spc="-5" dirty="0">
                <a:latin typeface="Arial"/>
                <a:cs typeface="Arial"/>
              </a:rPr>
              <a:t>interaction between </a:t>
            </a:r>
            <a:r>
              <a:rPr lang="en-US" sz="2400" dirty="0">
                <a:latin typeface="Arial"/>
                <a:cs typeface="Arial"/>
              </a:rPr>
              <a:t>the</a:t>
            </a:r>
            <a:r>
              <a:rPr lang="en-US" sz="2400" spc="30" dirty="0">
                <a:latin typeface="Arial"/>
                <a:cs typeface="Arial"/>
              </a:rPr>
              <a:t> </a:t>
            </a:r>
            <a:r>
              <a:rPr lang="en-US" sz="2400" dirty="0">
                <a:latin typeface="Arial"/>
                <a:cs typeface="Arial"/>
              </a:rPr>
              <a:t>factors.</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50</a:t>
            </a:fld>
            <a:endParaRPr lang="en-US" altLang="ko-KR"/>
          </a:p>
        </p:txBody>
      </p:sp>
    </p:spTree>
    <p:extLst>
      <p:ext uri="{BB962C8B-B14F-4D97-AF65-F5344CB8AC3E}">
        <p14:creationId xmlns:p14="http://schemas.microsoft.com/office/powerpoint/2010/main" val="4260538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0972800"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Interactions Plots</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51</a:t>
            </a:fld>
            <a:endParaRPr lang="en-US" altLang="ko-KR"/>
          </a:p>
        </p:txBody>
      </p:sp>
      <p:sp>
        <p:nvSpPr>
          <p:cNvPr id="8" name="object 4"/>
          <p:cNvSpPr/>
          <p:nvPr/>
        </p:nvSpPr>
        <p:spPr>
          <a:xfrm>
            <a:off x="6624691" y="1520788"/>
            <a:ext cx="4488180" cy="3329940"/>
          </a:xfrm>
          <a:prstGeom prst="rect">
            <a:avLst/>
          </a:prstGeom>
          <a:blipFill>
            <a:blip r:embed="rId2" cstate="print"/>
            <a:stretch>
              <a:fillRect/>
            </a:stretch>
          </a:blipFill>
        </p:spPr>
        <p:txBody>
          <a:bodyPr wrap="square" lIns="0" tIns="0" rIns="0" bIns="0" rtlCol="0"/>
          <a:lstStyle/>
          <a:p>
            <a:endParaRPr/>
          </a:p>
        </p:txBody>
      </p:sp>
      <p:sp>
        <p:nvSpPr>
          <p:cNvPr id="9" name="object 5"/>
          <p:cNvSpPr/>
          <p:nvPr/>
        </p:nvSpPr>
        <p:spPr>
          <a:xfrm>
            <a:off x="1467997" y="1520788"/>
            <a:ext cx="4191000" cy="3329940"/>
          </a:xfrm>
          <a:prstGeom prst="rect">
            <a:avLst/>
          </a:prstGeom>
          <a:blipFill>
            <a:blip r:embed="rId3" cstate="print"/>
            <a:stretch>
              <a:fillRect/>
            </a:stretch>
          </a:blipFill>
        </p:spPr>
        <p:txBody>
          <a:bodyPr wrap="square" lIns="0" tIns="0" rIns="0" bIns="0" rtlCol="0"/>
          <a:lstStyle/>
          <a:p>
            <a:endParaRPr/>
          </a:p>
        </p:txBody>
      </p:sp>
      <p:sp>
        <p:nvSpPr>
          <p:cNvPr id="10" name="object 6"/>
          <p:cNvSpPr txBox="1"/>
          <p:nvPr/>
        </p:nvSpPr>
        <p:spPr>
          <a:xfrm>
            <a:off x="1739516" y="4955937"/>
            <a:ext cx="388506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chemeClr val="tx1"/>
                </a:solidFill>
                <a:latin typeface="Arial"/>
                <a:cs typeface="Arial"/>
              </a:rPr>
              <a:t>Synergistic Interaction </a:t>
            </a:r>
            <a:r>
              <a:rPr sz="1800" dirty="0">
                <a:solidFill>
                  <a:schemeClr val="tx1"/>
                </a:solidFill>
                <a:latin typeface="Arial"/>
                <a:cs typeface="Arial"/>
              </a:rPr>
              <a:t>: </a:t>
            </a:r>
            <a:r>
              <a:rPr sz="1800" spc="-5" dirty="0">
                <a:solidFill>
                  <a:schemeClr val="tx1"/>
                </a:solidFill>
                <a:latin typeface="Arial"/>
                <a:cs typeface="Arial"/>
              </a:rPr>
              <a:t>lines  nearly parallel </a:t>
            </a:r>
            <a:r>
              <a:rPr sz="1800" dirty="0">
                <a:solidFill>
                  <a:schemeClr val="tx1"/>
                </a:solidFill>
                <a:latin typeface="Arial"/>
                <a:cs typeface="Arial"/>
              </a:rPr>
              <a:t>– </a:t>
            </a:r>
            <a:r>
              <a:rPr sz="1800" spc="-5" dirty="0">
                <a:solidFill>
                  <a:schemeClr val="tx1"/>
                </a:solidFill>
                <a:latin typeface="Arial"/>
                <a:cs typeface="Arial"/>
              </a:rPr>
              <a:t>negligible or </a:t>
            </a:r>
            <a:r>
              <a:rPr sz="1800" spc="-10" dirty="0">
                <a:solidFill>
                  <a:schemeClr val="tx1"/>
                </a:solidFill>
                <a:latin typeface="Arial"/>
                <a:cs typeface="Arial"/>
              </a:rPr>
              <a:t>no  </a:t>
            </a:r>
            <a:r>
              <a:rPr sz="1800" spc="-5" dirty="0">
                <a:solidFill>
                  <a:schemeClr val="tx1"/>
                </a:solidFill>
                <a:latin typeface="Arial"/>
                <a:cs typeface="Arial"/>
              </a:rPr>
              <a:t>interaction</a:t>
            </a:r>
            <a:r>
              <a:rPr sz="1800" dirty="0">
                <a:solidFill>
                  <a:schemeClr val="tx1"/>
                </a:solidFill>
                <a:latin typeface="Arial"/>
                <a:cs typeface="Arial"/>
              </a:rPr>
              <a:t> </a:t>
            </a:r>
            <a:r>
              <a:rPr sz="1800" spc="-5" dirty="0">
                <a:solidFill>
                  <a:schemeClr val="tx1"/>
                </a:solidFill>
                <a:latin typeface="Arial"/>
                <a:cs typeface="Arial"/>
              </a:rPr>
              <a:t>exists</a:t>
            </a:r>
            <a:endParaRPr sz="1800" dirty="0">
              <a:solidFill>
                <a:schemeClr val="tx1"/>
              </a:solidFill>
              <a:latin typeface="Arial"/>
              <a:cs typeface="Arial"/>
            </a:endParaRPr>
          </a:p>
        </p:txBody>
      </p:sp>
      <p:sp>
        <p:nvSpPr>
          <p:cNvPr id="11" name="object 7"/>
          <p:cNvSpPr txBox="1"/>
          <p:nvPr/>
        </p:nvSpPr>
        <p:spPr>
          <a:xfrm>
            <a:off x="6960096" y="4918269"/>
            <a:ext cx="4619968" cy="566822"/>
          </a:xfrm>
          <a:prstGeom prst="rect">
            <a:avLst/>
          </a:prstGeom>
        </p:spPr>
        <p:txBody>
          <a:bodyPr vert="horz" wrap="square" lIns="0" tIns="12700" rIns="0" bIns="0" rtlCol="0">
            <a:spAutoFit/>
          </a:bodyPr>
          <a:lstStyle/>
          <a:p>
            <a:pPr marL="12700" marR="5080">
              <a:lnSpc>
                <a:spcPct val="100000"/>
              </a:lnSpc>
              <a:spcBef>
                <a:spcPts val="100"/>
              </a:spcBef>
              <a:tabLst>
                <a:tab pos="774065" algn="l"/>
              </a:tabLst>
            </a:pPr>
            <a:r>
              <a:rPr sz="1800" spc="-5" dirty="0">
                <a:solidFill>
                  <a:schemeClr val="tx1"/>
                </a:solidFill>
                <a:latin typeface="Arial"/>
                <a:cs typeface="Arial"/>
              </a:rPr>
              <a:t>Antagonistic Interaction </a:t>
            </a:r>
            <a:r>
              <a:rPr sz="1800" dirty="0">
                <a:solidFill>
                  <a:schemeClr val="tx1"/>
                </a:solidFill>
                <a:latin typeface="Arial"/>
                <a:cs typeface="Arial"/>
              </a:rPr>
              <a:t>: </a:t>
            </a:r>
            <a:r>
              <a:rPr sz="1800" spc="-5" dirty="0">
                <a:solidFill>
                  <a:schemeClr val="tx1"/>
                </a:solidFill>
                <a:latin typeface="Arial"/>
                <a:cs typeface="Arial"/>
              </a:rPr>
              <a:t>lines  intersect and cross each other–  strong	interaction</a:t>
            </a:r>
            <a:r>
              <a:rPr sz="1800" dirty="0">
                <a:solidFill>
                  <a:schemeClr val="tx1"/>
                </a:solidFill>
                <a:latin typeface="Arial"/>
                <a:cs typeface="Arial"/>
              </a:rPr>
              <a:t> </a:t>
            </a:r>
            <a:r>
              <a:rPr sz="1800" spc="-5" dirty="0">
                <a:solidFill>
                  <a:schemeClr val="tx1"/>
                </a:solidFill>
                <a:latin typeface="Arial"/>
                <a:cs typeface="Arial"/>
              </a:rPr>
              <a:t>exists</a:t>
            </a:r>
            <a:endParaRPr sz="1800" dirty="0">
              <a:solidFill>
                <a:schemeClr val="tx1"/>
              </a:solidFill>
              <a:latin typeface="Arial"/>
              <a:cs typeface="Arial"/>
            </a:endParaRPr>
          </a:p>
        </p:txBody>
      </p:sp>
    </p:spTree>
    <p:extLst>
      <p:ext uri="{BB962C8B-B14F-4D97-AF65-F5344CB8AC3E}">
        <p14:creationId xmlns:p14="http://schemas.microsoft.com/office/powerpoint/2010/main" val="2053010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0972800"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Cube Plots</a:t>
            </a:r>
          </a:p>
          <a:p>
            <a:pPr marL="756285" marR="5080" lvl="1" indent="-287020" latinLnBrk="0">
              <a:lnSpc>
                <a:spcPct val="150000"/>
              </a:lnSpc>
              <a:spcBef>
                <a:spcPts val="50"/>
              </a:spcBef>
              <a:tabLst>
                <a:tab pos="756920" algn="l"/>
              </a:tabLst>
            </a:pPr>
            <a:r>
              <a:rPr lang="en-US" sz="2400" spc="-5" dirty="0">
                <a:latin typeface="Arial"/>
                <a:cs typeface="Arial"/>
              </a:rPr>
              <a:t>Cube plots display the </a:t>
            </a:r>
            <a:r>
              <a:rPr lang="en-US" sz="2400" b="1" spc="-5" dirty="0">
                <a:solidFill>
                  <a:srgbClr val="FF0000"/>
                </a:solidFill>
                <a:latin typeface="Arial"/>
                <a:cs typeface="Arial"/>
              </a:rPr>
              <a:t>average response values at all combinations </a:t>
            </a:r>
            <a:r>
              <a:rPr lang="en-US" sz="2400" spc="-5" dirty="0">
                <a:latin typeface="Arial"/>
                <a:cs typeface="Arial"/>
              </a:rPr>
              <a:t>of process or design parameter settings.</a:t>
            </a:r>
          </a:p>
          <a:p>
            <a:pPr marL="756285" marR="5080" lvl="1" indent="-287020" latinLnBrk="0">
              <a:lnSpc>
                <a:spcPct val="150000"/>
              </a:lnSpc>
              <a:spcBef>
                <a:spcPts val="50"/>
              </a:spcBef>
              <a:tabLst>
                <a:tab pos="756920" algn="l"/>
              </a:tabLst>
            </a:pPr>
            <a:r>
              <a:rPr lang="en-US" sz="2400" spc="-5" dirty="0">
                <a:latin typeface="Arial"/>
                <a:cs typeface="Arial"/>
              </a:rPr>
              <a:t>One can easily determine the best and worst combinations  of factor levels for achieving the desired optimum  response.</a:t>
            </a:r>
          </a:p>
          <a:p>
            <a:pPr marL="756285" marR="5080" lvl="1" indent="-287020" latinLnBrk="0">
              <a:lnSpc>
                <a:spcPct val="150000"/>
              </a:lnSpc>
              <a:spcBef>
                <a:spcPts val="50"/>
              </a:spcBef>
              <a:tabLst>
                <a:tab pos="756920" algn="l"/>
              </a:tabLst>
            </a:pPr>
            <a:r>
              <a:rPr lang="en-US" sz="2400" spc="-5" dirty="0">
                <a:latin typeface="Arial"/>
                <a:cs typeface="Arial"/>
              </a:rPr>
              <a:t>A cube plot is useful to determine the path of steepest ascent or descent for </a:t>
            </a:r>
            <a:r>
              <a:rPr lang="en-US" sz="2400" spc="-5" dirty="0" err="1">
                <a:latin typeface="Arial"/>
                <a:cs typeface="Arial"/>
              </a:rPr>
              <a:t>optimisation</a:t>
            </a:r>
            <a:r>
              <a:rPr lang="en-US" sz="2400" spc="-5" dirty="0">
                <a:latin typeface="Arial"/>
                <a:cs typeface="Arial"/>
              </a:rPr>
              <a:t> problems.</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52</a:t>
            </a:fld>
            <a:endParaRPr lang="en-US" altLang="ko-KR"/>
          </a:p>
        </p:txBody>
      </p:sp>
    </p:spTree>
    <p:extLst>
      <p:ext uri="{BB962C8B-B14F-4D97-AF65-F5344CB8AC3E}">
        <p14:creationId xmlns:p14="http://schemas.microsoft.com/office/powerpoint/2010/main" val="3643489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0972800"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Cube Plots</a:t>
            </a:r>
          </a:p>
          <a:p>
            <a:pPr marL="756285" marR="5080" lvl="1" indent="-287020" algn="just" latinLnBrk="0">
              <a:lnSpc>
                <a:spcPct val="150000"/>
              </a:lnSpc>
              <a:spcBef>
                <a:spcPts val="50"/>
              </a:spcBef>
              <a:tabLst>
                <a:tab pos="756920" algn="l"/>
              </a:tabLst>
            </a:pPr>
            <a:r>
              <a:rPr lang="en-US" sz="1800" spc="-5" dirty="0">
                <a:latin typeface="Arial"/>
                <a:cs typeface="Arial"/>
              </a:rPr>
              <a:t>Figure below illustrates an example of a cube plot for a cutting tool life  </a:t>
            </a:r>
            <a:r>
              <a:rPr lang="en-US" sz="1800" spc="-5" dirty="0" err="1">
                <a:latin typeface="Arial"/>
                <a:cs typeface="Arial"/>
              </a:rPr>
              <a:t>optimisation</a:t>
            </a:r>
            <a:r>
              <a:rPr lang="en-US" sz="1800" spc="-5" dirty="0">
                <a:latin typeface="Arial"/>
                <a:cs typeface="Arial"/>
              </a:rPr>
              <a:t> study with three tool parameters: cutting speed, tool geometry and  cutting angle.</a:t>
            </a:r>
          </a:p>
          <a:p>
            <a:pPr marL="756285" marR="5080" lvl="1" indent="-287020" algn="just" latinLnBrk="0">
              <a:lnSpc>
                <a:spcPct val="150000"/>
              </a:lnSpc>
              <a:spcBef>
                <a:spcPts val="50"/>
              </a:spcBef>
              <a:tabLst>
                <a:tab pos="756920" algn="l"/>
              </a:tabLst>
            </a:pPr>
            <a:r>
              <a:rPr lang="en-US" sz="1800" spc="-5" dirty="0">
                <a:latin typeface="Arial"/>
                <a:cs typeface="Arial"/>
              </a:rPr>
              <a:t>The graph indicates that tool life increases when cutting speed is set at low level and cutting angle and tool geometry are set at high levels.</a:t>
            </a:r>
          </a:p>
          <a:p>
            <a:pPr marL="756285" marR="5080" lvl="1" indent="-287020" algn="just" latinLnBrk="0">
              <a:lnSpc>
                <a:spcPct val="150000"/>
              </a:lnSpc>
              <a:spcBef>
                <a:spcPts val="50"/>
              </a:spcBef>
              <a:tabLst>
                <a:tab pos="756920" algn="l"/>
              </a:tabLst>
            </a:pPr>
            <a:r>
              <a:rPr lang="en-US" sz="1800" spc="-5" dirty="0">
                <a:latin typeface="Arial"/>
                <a:cs typeface="Arial"/>
              </a:rPr>
              <a:t>The worst condition occurs when all factors are set at low levels.</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53</a:t>
            </a:fld>
            <a:endParaRPr lang="en-US" altLang="ko-KR"/>
          </a:p>
        </p:txBody>
      </p:sp>
      <p:grpSp>
        <p:nvGrpSpPr>
          <p:cNvPr id="5" name="object 4"/>
          <p:cNvGrpSpPr/>
          <p:nvPr/>
        </p:nvGrpSpPr>
        <p:grpSpPr>
          <a:xfrm>
            <a:off x="1899462" y="3617419"/>
            <a:ext cx="6951284" cy="2973540"/>
            <a:chOff x="2133600" y="4265638"/>
            <a:chExt cx="4535805" cy="2475230"/>
          </a:xfrm>
        </p:grpSpPr>
        <p:sp>
          <p:nvSpPr>
            <p:cNvPr id="6" name="object 5"/>
            <p:cNvSpPr/>
            <p:nvPr/>
          </p:nvSpPr>
          <p:spPr>
            <a:xfrm>
              <a:off x="2133600" y="4267198"/>
              <a:ext cx="4535424" cy="2473450"/>
            </a:xfrm>
            <a:prstGeom prst="rect">
              <a:avLst/>
            </a:prstGeom>
            <a:blipFill>
              <a:blip r:embed="rId2" cstate="print"/>
              <a:stretch>
                <a:fillRect/>
              </a:stretch>
            </a:blipFill>
          </p:spPr>
          <p:txBody>
            <a:bodyPr wrap="square" lIns="0" tIns="0" rIns="0" bIns="0" rtlCol="0"/>
            <a:lstStyle/>
            <a:p>
              <a:endParaRPr/>
            </a:p>
          </p:txBody>
        </p:sp>
        <p:sp>
          <p:nvSpPr>
            <p:cNvPr id="7" name="object 6"/>
            <p:cNvSpPr/>
            <p:nvPr/>
          </p:nvSpPr>
          <p:spPr>
            <a:xfrm>
              <a:off x="3517391" y="4265638"/>
              <a:ext cx="1097292" cy="521246"/>
            </a:xfrm>
            <a:prstGeom prst="rect">
              <a:avLst/>
            </a:prstGeom>
            <a:blipFill>
              <a:blip r:embed="rId3" cstate="print"/>
              <a:stretch>
                <a:fillRect/>
              </a:stretch>
            </a:blipFill>
          </p:spPr>
          <p:txBody>
            <a:bodyPr wrap="square" lIns="0" tIns="0" rIns="0" bIns="0" rtlCol="0"/>
            <a:lstStyle/>
            <a:p>
              <a:endParaRPr/>
            </a:p>
          </p:txBody>
        </p:sp>
        <p:sp>
          <p:nvSpPr>
            <p:cNvPr id="8" name="object 7"/>
            <p:cNvSpPr/>
            <p:nvPr/>
          </p:nvSpPr>
          <p:spPr>
            <a:xfrm>
              <a:off x="3564636" y="4293108"/>
              <a:ext cx="1007744" cy="431800"/>
            </a:xfrm>
            <a:custGeom>
              <a:avLst/>
              <a:gdLst/>
              <a:ahLst/>
              <a:cxnLst/>
              <a:rect l="l" t="t" r="r" b="b"/>
              <a:pathLst>
                <a:path w="1007745" h="431800">
                  <a:moveTo>
                    <a:pt x="0" y="215646"/>
                  </a:moveTo>
                  <a:lnTo>
                    <a:pt x="15385" y="162539"/>
                  </a:lnTo>
                  <a:lnTo>
                    <a:pt x="59023" y="114257"/>
                  </a:lnTo>
                  <a:lnTo>
                    <a:pt x="90255" y="92430"/>
                  </a:lnTo>
                  <a:lnTo>
                    <a:pt x="127133" y="72415"/>
                  </a:lnTo>
                  <a:lnTo>
                    <a:pt x="169185" y="54414"/>
                  </a:lnTo>
                  <a:lnTo>
                    <a:pt x="215937" y="38628"/>
                  </a:lnTo>
                  <a:lnTo>
                    <a:pt x="266918" y="25260"/>
                  </a:lnTo>
                  <a:lnTo>
                    <a:pt x="321656" y="14511"/>
                  </a:lnTo>
                  <a:lnTo>
                    <a:pt x="379677" y="6584"/>
                  </a:lnTo>
                  <a:lnTo>
                    <a:pt x="440510" y="1679"/>
                  </a:lnTo>
                  <a:lnTo>
                    <a:pt x="503681" y="0"/>
                  </a:lnTo>
                  <a:lnTo>
                    <a:pt x="566853" y="1679"/>
                  </a:lnTo>
                  <a:lnTo>
                    <a:pt x="627686" y="6584"/>
                  </a:lnTo>
                  <a:lnTo>
                    <a:pt x="685707" y="14511"/>
                  </a:lnTo>
                  <a:lnTo>
                    <a:pt x="740445" y="25260"/>
                  </a:lnTo>
                  <a:lnTo>
                    <a:pt x="791426" y="38628"/>
                  </a:lnTo>
                  <a:lnTo>
                    <a:pt x="838178" y="54414"/>
                  </a:lnTo>
                  <a:lnTo>
                    <a:pt x="880230" y="72415"/>
                  </a:lnTo>
                  <a:lnTo>
                    <a:pt x="917108" y="92430"/>
                  </a:lnTo>
                  <a:lnTo>
                    <a:pt x="948340" y="114257"/>
                  </a:lnTo>
                  <a:lnTo>
                    <a:pt x="991978" y="162539"/>
                  </a:lnTo>
                  <a:lnTo>
                    <a:pt x="1007363" y="215646"/>
                  </a:lnTo>
                  <a:lnTo>
                    <a:pt x="1003438" y="242701"/>
                  </a:lnTo>
                  <a:lnTo>
                    <a:pt x="973454" y="293597"/>
                  </a:lnTo>
                  <a:lnTo>
                    <a:pt x="917108" y="338861"/>
                  </a:lnTo>
                  <a:lnTo>
                    <a:pt x="880230" y="358876"/>
                  </a:lnTo>
                  <a:lnTo>
                    <a:pt x="838178" y="376877"/>
                  </a:lnTo>
                  <a:lnTo>
                    <a:pt x="791426" y="392663"/>
                  </a:lnTo>
                  <a:lnTo>
                    <a:pt x="740445" y="406031"/>
                  </a:lnTo>
                  <a:lnTo>
                    <a:pt x="685707" y="416780"/>
                  </a:lnTo>
                  <a:lnTo>
                    <a:pt x="627686" y="424707"/>
                  </a:lnTo>
                  <a:lnTo>
                    <a:pt x="566853" y="429612"/>
                  </a:lnTo>
                  <a:lnTo>
                    <a:pt x="503681" y="431292"/>
                  </a:lnTo>
                  <a:lnTo>
                    <a:pt x="440510" y="429612"/>
                  </a:lnTo>
                  <a:lnTo>
                    <a:pt x="379677" y="424707"/>
                  </a:lnTo>
                  <a:lnTo>
                    <a:pt x="321656" y="416780"/>
                  </a:lnTo>
                  <a:lnTo>
                    <a:pt x="266918" y="406031"/>
                  </a:lnTo>
                  <a:lnTo>
                    <a:pt x="215937" y="392663"/>
                  </a:lnTo>
                  <a:lnTo>
                    <a:pt x="169185" y="376877"/>
                  </a:lnTo>
                  <a:lnTo>
                    <a:pt x="127133" y="358876"/>
                  </a:lnTo>
                  <a:lnTo>
                    <a:pt x="90255" y="338861"/>
                  </a:lnTo>
                  <a:lnTo>
                    <a:pt x="59023" y="317034"/>
                  </a:lnTo>
                  <a:lnTo>
                    <a:pt x="15385" y="268752"/>
                  </a:lnTo>
                  <a:lnTo>
                    <a:pt x="0" y="215646"/>
                  </a:lnTo>
                  <a:close/>
                </a:path>
              </a:pathLst>
            </a:custGeom>
            <a:ln w="9525">
              <a:solidFill>
                <a:srgbClr val="E36C09"/>
              </a:solidFill>
            </a:ln>
          </p:spPr>
          <p:txBody>
            <a:bodyPr wrap="square" lIns="0" tIns="0" rIns="0" bIns="0" rtlCol="0"/>
            <a:lstStyle/>
            <a:p>
              <a:endParaRPr/>
            </a:p>
          </p:txBody>
        </p:sp>
      </p:grpSp>
    </p:spTree>
    <p:extLst>
      <p:ext uri="{BB962C8B-B14F-4D97-AF65-F5344CB8AC3E}">
        <p14:creationId xmlns:p14="http://schemas.microsoft.com/office/powerpoint/2010/main" val="2891786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0972800"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Pareto Plot  of Factor Effects</a:t>
            </a:r>
          </a:p>
          <a:p>
            <a:pPr marL="756285" marR="5080" lvl="1" indent="-287020" algn="just" latinLnBrk="0">
              <a:lnSpc>
                <a:spcPct val="150000"/>
              </a:lnSpc>
              <a:spcBef>
                <a:spcPts val="50"/>
              </a:spcBef>
              <a:tabLst>
                <a:tab pos="756920" algn="l"/>
              </a:tabLst>
            </a:pPr>
            <a:r>
              <a:rPr lang="en-US" sz="2400" spc="-5" dirty="0">
                <a:latin typeface="Arial"/>
                <a:cs typeface="Arial"/>
              </a:rPr>
              <a:t>To detect the </a:t>
            </a:r>
            <a:r>
              <a:rPr lang="en-US" sz="2400" b="1" spc="-5" dirty="0">
                <a:solidFill>
                  <a:srgbClr val="FF0000"/>
                </a:solidFill>
                <a:latin typeface="Arial"/>
                <a:cs typeface="Arial"/>
              </a:rPr>
              <a:t>factor and interaction effects </a:t>
            </a:r>
            <a:r>
              <a:rPr lang="en-US" sz="2400" spc="-5" dirty="0">
                <a:latin typeface="Arial"/>
                <a:cs typeface="Arial"/>
              </a:rPr>
              <a:t>that are most  important to the process or design </a:t>
            </a:r>
            <a:r>
              <a:rPr lang="en-US" sz="2400" spc="-5" dirty="0" err="1">
                <a:latin typeface="Arial"/>
                <a:cs typeface="Arial"/>
              </a:rPr>
              <a:t>optimisation</a:t>
            </a:r>
            <a:endParaRPr lang="en-US" sz="2400" spc="-5" dirty="0">
              <a:latin typeface="Arial"/>
              <a:cs typeface="Arial"/>
            </a:endParaRPr>
          </a:p>
          <a:p>
            <a:pPr marL="756285" marR="5080" lvl="1" indent="-287020" algn="just" latinLnBrk="0">
              <a:lnSpc>
                <a:spcPct val="150000"/>
              </a:lnSpc>
              <a:spcBef>
                <a:spcPts val="50"/>
              </a:spcBef>
              <a:tabLst>
                <a:tab pos="756920" algn="l"/>
              </a:tabLst>
            </a:pPr>
            <a:r>
              <a:rPr lang="en-US" sz="2400" spc="-5" dirty="0">
                <a:latin typeface="Arial"/>
                <a:cs typeface="Arial"/>
              </a:rPr>
              <a:t>It displays the </a:t>
            </a:r>
            <a:r>
              <a:rPr lang="en-US" sz="2400" b="1" spc="-5" dirty="0">
                <a:latin typeface="Arial"/>
                <a:cs typeface="Arial"/>
              </a:rPr>
              <a:t>absolute values of the effects</a:t>
            </a:r>
            <a:r>
              <a:rPr lang="en-US" sz="2400" spc="-5" dirty="0">
                <a:latin typeface="Arial"/>
                <a:cs typeface="Arial"/>
              </a:rPr>
              <a:t>, and draws a  </a:t>
            </a:r>
            <a:r>
              <a:rPr lang="en-US" sz="2400" b="1" spc="-5" dirty="0">
                <a:latin typeface="Arial"/>
                <a:cs typeface="Arial"/>
              </a:rPr>
              <a:t>reference line </a:t>
            </a:r>
            <a:r>
              <a:rPr lang="en-US" sz="2400" spc="-5" dirty="0">
                <a:latin typeface="Arial"/>
                <a:cs typeface="Arial"/>
              </a:rPr>
              <a:t>on the chart.</a:t>
            </a:r>
          </a:p>
          <a:p>
            <a:pPr marL="756285" marR="5080" lvl="1" indent="-287020" algn="just" latinLnBrk="0">
              <a:lnSpc>
                <a:spcPct val="150000"/>
              </a:lnSpc>
              <a:spcBef>
                <a:spcPts val="50"/>
              </a:spcBef>
              <a:tabLst>
                <a:tab pos="756920" algn="l"/>
              </a:tabLst>
            </a:pPr>
            <a:r>
              <a:rPr lang="en-US" sz="2400" spc="-5" dirty="0">
                <a:latin typeface="Arial"/>
                <a:cs typeface="Arial"/>
              </a:rPr>
              <a:t>Any effect that extends past this reference line is  </a:t>
            </a:r>
            <a:r>
              <a:rPr lang="en-US" sz="2400" b="1" spc="-5" dirty="0">
                <a:solidFill>
                  <a:srgbClr val="FF0000"/>
                </a:solidFill>
                <a:latin typeface="Arial"/>
                <a:cs typeface="Arial"/>
              </a:rPr>
              <a:t>potentially important</a:t>
            </a:r>
            <a:r>
              <a:rPr lang="en-US" sz="2400" spc="-5" dirty="0">
                <a:latin typeface="Arial"/>
                <a:cs typeface="Arial"/>
              </a:rPr>
              <a:t>.</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54</a:t>
            </a:fld>
            <a:endParaRPr lang="en-US" altLang="ko-KR"/>
          </a:p>
        </p:txBody>
      </p:sp>
    </p:spTree>
    <p:extLst>
      <p:ext uri="{BB962C8B-B14F-4D97-AF65-F5344CB8AC3E}">
        <p14:creationId xmlns:p14="http://schemas.microsoft.com/office/powerpoint/2010/main" val="4052594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6460844"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Pareto Plot  of Factor Effects</a:t>
            </a:r>
          </a:p>
          <a:p>
            <a:pPr marL="756285" marR="5080" lvl="1" indent="-287020" algn="just" latinLnBrk="0">
              <a:lnSpc>
                <a:spcPct val="150000"/>
              </a:lnSpc>
              <a:spcBef>
                <a:spcPts val="50"/>
              </a:spcBef>
              <a:tabLst>
                <a:tab pos="756920" algn="l"/>
              </a:tabLst>
            </a:pPr>
            <a:r>
              <a:rPr lang="en-US" sz="2400" spc="-5" dirty="0">
                <a:latin typeface="Arial"/>
                <a:cs typeface="Arial"/>
              </a:rPr>
              <a:t>The graph shows that  factors B and C and  interaction AC are most  important.</a:t>
            </a:r>
          </a:p>
          <a:p>
            <a:pPr marL="756285" marR="5080" lvl="1" indent="-287020" algn="just" latinLnBrk="0">
              <a:lnSpc>
                <a:spcPct val="150000"/>
              </a:lnSpc>
              <a:spcBef>
                <a:spcPts val="50"/>
              </a:spcBef>
              <a:tabLst>
                <a:tab pos="756920" algn="l"/>
              </a:tabLst>
            </a:pPr>
            <a:r>
              <a:rPr lang="en-US" sz="2400" spc="-5" dirty="0">
                <a:latin typeface="Arial"/>
                <a:cs typeface="Arial"/>
              </a:rPr>
              <a:t>It is always a good practice  to check the findings from a  Pareto chart with Normal  Probability Plot (NPP) of the  estimates of the effects</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55</a:t>
            </a:fld>
            <a:endParaRPr lang="en-US" altLang="ko-KR"/>
          </a:p>
        </p:txBody>
      </p:sp>
      <p:sp>
        <p:nvSpPr>
          <p:cNvPr id="5" name="object 4"/>
          <p:cNvSpPr/>
          <p:nvPr/>
        </p:nvSpPr>
        <p:spPr>
          <a:xfrm>
            <a:off x="7356140" y="1196752"/>
            <a:ext cx="4465320" cy="35661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07530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6460844"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Pareto Plot  of Factor Effects</a:t>
            </a:r>
          </a:p>
          <a:p>
            <a:pPr marL="756285" marR="5080" lvl="1" indent="-287020" algn="just" latinLnBrk="0">
              <a:lnSpc>
                <a:spcPct val="150000"/>
              </a:lnSpc>
              <a:spcBef>
                <a:spcPts val="50"/>
              </a:spcBef>
              <a:tabLst>
                <a:tab pos="756920" algn="l"/>
              </a:tabLst>
            </a:pPr>
            <a:r>
              <a:rPr lang="en-US" sz="2400" spc="-5" dirty="0">
                <a:latin typeface="Arial"/>
                <a:cs typeface="Arial"/>
              </a:rPr>
              <a:t>Let us take an example, where we need to prepare a chart of feedback analysis for XYZ restaurant, as per the reviews and ratings received from the customers. Here the customers are given a checklist of four points based on which they have to rate the restaurant out of 10. The four points are:</a:t>
            </a:r>
          </a:p>
          <a:p>
            <a:pPr marL="756285" marR="5080" lvl="1" indent="-287020" algn="just" latinLnBrk="0">
              <a:lnSpc>
                <a:spcPct val="150000"/>
              </a:lnSpc>
              <a:spcBef>
                <a:spcPts val="50"/>
              </a:spcBef>
              <a:tabLst>
                <a:tab pos="756920" algn="l"/>
              </a:tabLst>
            </a:pPr>
            <a:endParaRPr lang="en-US" sz="2400" spc="-5" dirty="0">
              <a:latin typeface="Arial"/>
              <a:cs typeface="Arial"/>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56</a:t>
            </a:fld>
            <a:endParaRPr lang="en-US" altLang="ko-KR"/>
          </a:p>
        </p:txBody>
      </p:sp>
      <p:pic>
        <p:nvPicPr>
          <p:cNvPr id="6" name="Picture 5">
            <a:extLst>
              <a:ext uri="{FF2B5EF4-FFF2-40B4-BE49-F238E27FC236}">
                <a16:creationId xmlns:a16="http://schemas.microsoft.com/office/drawing/2014/main" id="{11CF1D49-6651-A76D-3AB2-AD0BE8F8FC9E}"/>
              </a:ext>
            </a:extLst>
          </p:cNvPr>
          <p:cNvPicPr>
            <a:picLocks noChangeAspect="1"/>
          </p:cNvPicPr>
          <p:nvPr/>
        </p:nvPicPr>
        <p:blipFill>
          <a:blip r:embed="rId2"/>
          <a:stretch>
            <a:fillRect/>
          </a:stretch>
        </p:blipFill>
        <p:spPr>
          <a:xfrm>
            <a:off x="7318052" y="3789040"/>
            <a:ext cx="4448175" cy="2667000"/>
          </a:xfrm>
          <a:prstGeom prst="rect">
            <a:avLst/>
          </a:prstGeom>
        </p:spPr>
      </p:pic>
      <p:sp>
        <p:nvSpPr>
          <p:cNvPr id="8" name="TextBox 7">
            <a:extLst>
              <a:ext uri="{FF2B5EF4-FFF2-40B4-BE49-F238E27FC236}">
                <a16:creationId xmlns:a16="http://schemas.microsoft.com/office/drawing/2014/main" id="{44F1CFA8-9698-32DE-3C22-D2B2D7382FE7}"/>
              </a:ext>
            </a:extLst>
          </p:cNvPr>
          <p:cNvSpPr txBox="1"/>
          <p:nvPr/>
        </p:nvSpPr>
        <p:spPr>
          <a:xfrm>
            <a:off x="7011008" y="1236630"/>
            <a:ext cx="5184576" cy="1920462"/>
          </a:xfrm>
          <a:prstGeom prst="rect">
            <a:avLst/>
          </a:prstGeom>
          <a:noFill/>
        </p:spPr>
        <p:txBody>
          <a:bodyPr wrap="square">
            <a:spAutoFit/>
          </a:bodyPr>
          <a:lstStyle/>
          <a:p>
            <a:pPr marL="812165" marR="5080" lvl="1" indent="-342900" algn="just" latinLnBrk="0">
              <a:lnSpc>
                <a:spcPct val="150000"/>
              </a:lnSpc>
              <a:spcBef>
                <a:spcPts val="50"/>
              </a:spcBef>
              <a:buFont typeface="Arial" panose="020B0604020202020204" pitchFamily="34" charset="0"/>
              <a:buChar char="•"/>
              <a:tabLst>
                <a:tab pos="756920" algn="l"/>
              </a:tabLst>
            </a:pPr>
            <a:r>
              <a:rPr lang="en-US" sz="2000" spc="-5" dirty="0">
                <a:latin typeface="Arial"/>
                <a:cs typeface="Arial"/>
              </a:rPr>
              <a:t>Taste of the Food</a:t>
            </a:r>
          </a:p>
          <a:p>
            <a:pPr marL="812165" marR="5080" lvl="1" indent="-342900" algn="just" latinLnBrk="0">
              <a:lnSpc>
                <a:spcPct val="150000"/>
              </a:lnSpc>
              <a:spcBef>
                <a:spcPts val="50"/>
              </a:spcBef>
              <a:buFont typeface="Arial" panose="020B0604020202020204" pitchFamily="34" charset="0"/>
              <a:buChar char="•"/>
              <a:tabLst>
                <a:tab pos="756920" algn="l"/>
              </a:tabLst>
            </a:pPr>
            <a:r>
              <a:rPr lang="en-US" sz="2000" spc="-5" dirty="0">
                <a:latin typeface="Arial"/>
                <a:cs typeface="Arial"/>
              </a:rPr>
              <a:t>Quality of the food</a:t>
            </a:r>
          </a:p>
          <a:p>
            <a:pPr marL="812165" marR="5080" lvl="1" indent="-342900" algn="just" latinLnBrk="0">
              <a:lnSpc>
                <a:spcPct val="150000"/>
              </a:lnSpc>
              <a:spcBef>
                <a:spcPts val="50"/>
              </a:spcBef>
              <a:buFont typeface="Arial" panose="020B0604020202020204" pitchFamily="34" charset="0"/>
              <a:buChar char="•"/>
              <a:tabLst>
                <a:tab pos="756920" algn="l"/>
              </a:tabLst>
            </a:pPr>
            <a:r>
              <a:rPr lang="en-US" sz="2000" spc="-5" dirty="0">
                <a:latin typeface="Arial"/>
                <a:cs typeface="Arial"/>
              </a:rPr>
              <a:t>Price</a:t>
            </a:r>
          </a:p>
          <a:p>
            <a:pPr marL="812165" marR="5080" lvl="1" indent="-342900" algn="just" latinLnBrk="0">
              <a:lnSpc>
                <a:spcPct val="150000"/>
              </a:lnSpc>
              <a:spcBef>
                <a:spcPts val="50"/>
              </a:spcBef>
              <a:buFont typeface="Arial" panose="020B0604020202020204" pitchFamily="34" charset="0"/>
              <a:buChar char="•"/>
              <a:tabLst>
                <a:tab pos="756920" algn="l"/>
              </a:tabLst>
            </a:pPr>
            <a:r>
              <a:rPr lang="en-US" sz="2000" spc="-5" dirty="0">
                <a:latin typeface="Arial"/>
                <a:cs typeface="Arial"/>
              </a:rPr>
              <a:t>Presentation</a:t>
            </a:r>
          </a:p>
        </p:txBody>
      </p:sp>
    </p:spTree>
    <p:extLst>
      <p:ext uri="{BB962C8B-B14F-4D97-AF65-F5344CB8AC3E}">
        <p14:creationId xmlns:p14="http://schemas.microsoft.com/office/powerpoint/2010/main" val="3129334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1141364"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NPP (</a:t>
            </a:r>
            <a:r>
              <a:rPr lang="en-US" sz="2400" spc="-5" dirty="0">
                <a:latin typeface="Arial"/>
                <a:cs typeface="Arial"/>
              </a:rPr>
              <a:t>Normal  Probability Plot</a:t>
            </a:r>
            <a:r>
              <a:rPr lang="en-US" sz="2400" b="1" dirty="0">
                <a:latin typeface="Arial" panose="020B0604020202020204" pitchFamily="34" charset="0"/>
                <a:cs typeface="Arial" panose="020B0604020202020204" pitchFamily="34" charset="0"/>
              </a:rPr>
              <a:t>) of Factor Effects</a:t>
            </a:r>
          </a:p>
          <a:p>
            <a:pPr marL="756285" marR="5080" lvl="1" indent="-287020" algn="just" latinLnBrk="0">
              <a:lnSpc>
                <a:spcPct val="150000"/>
              </a:lnSpc>
              <a:spcBef>
                <a:spcPts val="50"/>
              </a:spcBef>
              <a:tabLst>
                <a:tab pos="756920" algn="l"/>
              </a:tabLst>
            </a:pPr>
            <a:r>
              <a:rPr lang="en-US" sz="2400" spc="-5" dirty="0">
                <a:latin typeface="Arial"/>
                <a:cs typeface="Arial"/>
              </a:rPr>
              <a:t>For NPP, the main and interaction effects of factors or process (or  design) parameters should be plotted against </a:t>
            </a:r>
            <a:r>
              <a:rPr lang="en-US" sz="2400" b="1" spc="-5" dirty="0">
                <a:latin typeface="Arial"/>
                <a:cs typeface="Arial"/>
              </a:rPr>
              <a:t>cumulative  probability </a:t>
            </a:r>
            <a:r>
              <a:rPr lang="en-US" sz="2400" spc="-5" dirty="0">
                <a:latin typeface="Arial"/>
                <a:cs typeface="Arial"/>
              </a:rPr>
              <a:t>(%).</a:t>
            </a:r>
          </a:p>
          <a:p>
            <a:pPr marL="756285" marR="5080" lvl="1" indent="-287020" algn="just" latinLnBrk="0">
              <a:lnSpc>
                <a:spcPct val="150000"/>
              </a:lnSpc>
              <a:spcBef>
                <a:spcPts val="50"/>
              </a:spcBef>
              <a:tabLst>
                <a:tab pos="756920" algn="l"/>
              </a:tabLst>
            </a:pPr>
            <a:r>
              <a:rPr lang="en-US" sz="2400" b="1" spc="-5" dirty="0">
                <a:solidFill>
                  <a:srgbClr val="FF0000"/>
                </a:solidFill>
                <a:latin typeface="Arial"/>
                <a:cs typeface="Arial"/>
              </a:rPr>
              <a:t>Inactive main and interaction effects </a:t>
            </a:r>
            <a:r>
              <a:rPr lang="en-US" sz="2400" spc="-5" dirty="0">
                <a:latin typeface="Arial"/>
                <a:cs typeface="Arial"/>
              </a:rPr>
              <a:t>tend to fall roughly  along a straight line, whereas </a:t>
            </a:r>
            <a:r>
              <a:rPr lang="en-US" sz="2400" spc="-5" dirty="0">
                <a:solidFill>
                  <a:srgbClr val="0070C0"/>
                </a:solidFill>
                <a:latin typeface="Arial"/>
                <a:cs typeface="Arial"/>
              </a:rPr>
              <a:t>active effects</a:t>
            </a:r>
            <a:r>
              <a:rPr lang="en-US" sz="2400" spc="-5" dirty="0">
                <a:latin typeface="Arial"/>
                <a:cs typeface="Arial"/>
              </a:rPr>
              <a:t> tend to appear as extreme points falling off each end of the straight line  (</a:t>
            </a:r>
            <a:r>
              <a:rPr lang="en-US" sz="2400" spc="-5" dirty="0" err="1">
                <a:latin typeface="Arial"/>
                <a:cs typeface="Arial"/>
              </a:rPr>
              <a:t>Benski</a:t>
            </a:r>
            <a:r>
              <a:rPr lang="en-US" sz="2400" spc="-5" dirty="0">
                <a:latin typeface="Arial"/>
                <a:cs typeface="Arial"/>
              </a:rPr>
              <a:t>, 1989).</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57</a:t>
            </a:fld>
            <a:endParaRPr lang="en-US" altLang="ko-KR"/>
          </a:p>
        </p:txBody>
      </p:sp>
    </p:spTree>
    <p:extLst>
      <p:ext uri="{BB962C8B-B14F-4D97-AF65-F5344CB8AC3E}">
        <p14:creationId xmlns:p14="http://schemas.microsoft.com/office/powerpoint/2010/main" val="722526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5236708"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NPP of Factor Effects</a:t>
            </a:r>
          </a:p>
          <a:p>
            <a:pPr marL="756285" marR="5080" lvl="1" indent="-287020" algn="just" latinLnBrk="0">
              <a:lnSpc>
                <a:spcPct val="150000"/>
              </a:lnSpc>
              <a:spcBef>
                <a:spcPts val="50"/>
              </a:spcBef>
              <a:tabLst>
                <a:tab pos="756920" algn="l"/>
              </a:tabLst>
            </a:pPr>
            <a:r>
              <a:rPr lang="en-US" sz="2400" spc="-5" dirty="0">
                <a:latin typeface="Arial"/>
                <a:cs typeface="Arial"/>
              </a:rPr>
              <a:t>These active effects  are judged to be  statistically significant.</a:t>
            </a:r>
          </a:p>
          <a:p>
            <a:pPr marL="756285" marR="5080" lvl="1" indent="-287020" algn="just" latinLnBrk="0">
              <a:lnSpc>
                <a:spcPct val="150000"/>
              </a:lnSpc>
              <a:spcBef>
                <a:spcPts val="50"/>
              </a:spcBef>
              <a:tabLst>
                <a:tab pos="756920" algn="l"/>
              </a:tabLst>
            </a:pPr>
            <a:r>
              <a:rPr lang="en-US" sz="2400" spc="-5" dirty="0">
                <a:latin typeface="Arial"/>
                <a:cs typeface="Arial"/>
              </a:rPr>
              <a:t>The results are  absolutely identical to  that of a Pareto plot of  factor/ interaction  effects.</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58</a:t>
            </a:fld>
            <a:endParaRPr lang="en-US" altLang="ko-KR"/>
          </a:p>
        </p:txBody>
      </p:sp>
      <p:sp>
        <p:nvSpPr>
          <p:cNvPr id="5" name="object 4"/>
          <p:cNvSpPr/>
          <p:nvPr/>
        </p:nvSpPr>
        <p:spPr>
          <a:xfrm>
            <a:off x="6168008" y="1088740"/>
            <a:ext cx="5412483" cy="425809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37175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7036908" cy="5145436"/>
          </a:xfrm>
        </p:spPr>
        <p:txBody>
          <a:bodyPr/>
          <a:lstStyle/>
          <a:p>
            <a:pPr marL="0" indent="0" algn="just" latinLnBrk="0">
              <a:lnSpc>
                <a:spcPct val="150000"/>
              </a:lnSpc>
              <a:buNone/>
            </a:pPr>
            <a:r>
              <a:rPr lang="en-US" sz="2000" b="1" dirty="0">
                <a:latin typeface="Arial" panose="020B0604020202020204" pitchFamily="34" charset="0"/>
                <a:cs typeface="Arial" panose="020B0604020202020204" pitchFamily="34" charset="0"/>
              </a:rPr>
              <a:t>NPP of Residuals</a:t>
            </a:r>
          </a:p>
          <a:p>
            <a:pPr marL="756285" marR="5080" lvl="1" indent="-287020" algn="just" latinLnBrk="0">
              <a:lnSpc>
                <a:spcPct val="150000"/>
              </a:lnSpc>
              <a:spcBef>
                <a:spcPts val="50"/>
              </a:spcBef>
              <a:tabLst>
                <a:tab pos="756920" algn="l"/>
              </a:tabLst>
            </a:pPr>
            <a:r>
              <a:rPr lang="en-US" sz="2000" spc="-5" dirty="0">
                <a:latin typeface="Arial"/>
                <a:cs typeface="Arial"/>
              </a:rPr>
              <a:t>One of the key assumptions for the statistical analysis of data from industrial experiments is that the data come from a </a:t>
            </a:r>
            <a:r>
              <a:rPr lang="en-US" sz="2000" spc="-5" dirty="0">
                <a:solidFill>
                  <a:srgbClr val="0070C0"/>
                </a:solidFill>
                <a:latin typeface="Arial"/>
                <a:cs typeface="Arial"/>
              </a:rPr>
              <a:t>normal  distribution</a:t>
            </a:r>
            <a:r>
              <a:rPr lang="en-US" sz="2000" spc="-5" dirty="0">
                <a:latin typeface="Arial"/>
                <a:cs typeface="Arial"/>
              </a:rPr>
              <a:t>.</a:t>
            </a:r>
          </a:p>
          <a:p>
            <a:pPr marL="756285" marR="5080" lvl="1" indent="-287020" algn="just" latinLnBrk="0">
              <a:lnSpc>
                <a:spcPct val="150000"/>
              </a:lnSpc>
              <a:spcBef>
                <a:spcPts val="50"/>
              </a:spcBef>
              <a:tabLst>
                <a:tab pos="756920" algn="l"/>
              </a:tabLst>
            </a:pPr>
            <a:r>
              <a:rPr lang="en-US" sz="2000" spc="-5" dirty="0">
                <a:latin typeface="Arial"/>
                <a:cs typeface="Arial"/>
              </a:rPr>
              <a:t>In order to check the </a:t>
            </a:r>
            <a:r>
              <a:rPr lang="en-US" sz="2000" spc="-5" dirty="0">
                <a:solidFill>
                  <a:srgbClr val="0070C0"/>
                </a:solidFill>
                <a:latin typeface="Arial"/>
                <a:cs typeface="Arial"/>
              </a:rPr>
              <a:t>data for normality</a:t>
            </a:r>
            <a:r>
              <a:rPr lang="en-US" sz="2000" spc="-5" dirty="0">
                <a:latin typeface="Arial"/>
                <a:cs typeface="Arial"/>
              </a:rPr>
              <a:t>, it is best to construct an NPP (Normal  Probability Plot</a:t>
            </a:r>
            <a:r>
              <a:rPr lang="en-US" sz="2000" b="1" dirty="0">
                <a:latin typeface="Arial" panose="020B0604020202020204" pitchFamily="34" charset="0"/>
                <a:cs typeface="Arial" panose="020B0604020202020204" pitchFamily="34" charset="0"/>
              </a:rPr>
              <a:t> </a:t>
            </a:r>
            <a:r>
              <a:rPr lang="en-US" sz="2000" spc="-5" dirty="0">
                <a:latin typeface="Arial"/>
                <a:cs typeface="Arial"/>
              </a:rPr>
              <a:t>) of the </a:t>
            </a:r>
            <a:r>
              <a:rPr lang="en-US" sz="2000" spc="-5" dirty="0">
                <a:solidFill>
                  <a:srgbClr val="0070C0"/>
                </a:solidFill>
                <a:latin typeface="Arial"/>
                <a:cs typeface="Arial"/>
              </a:rPr>
              <a:t>residuals</a:t>
            </a:r>
            <a:r>
              <a:rPr lang="en-US" sz="2000" spc="-5" dirty="0">
                <a:latin typeface="Arial"/>
                <a:cs typeface="Arial"/>
              </a:rPr>
              <a:t>.</a:t>
            </a:r>
          </a:p>
          <a:p>
            <a:pPr marL="756285" marR="5080" lvl="1" indent="-287020" algn="just" latinLnBrk="0">
              <a:lnSpc>
                <a:spcPct val="150000"/>
              </a:lnSpc>
              <a:spcBef>
                <a:spcPts val="50"/>
              </a:spcBef>
              <a:tabLst>
                <a:tab pos="756920" algn="l"/>
              </a:tabLst>
            </a:pPr>
            <a:r>
              <a:rPr lang="en-US" sz="2000" spc="-5" dirty="0">
                <a:latin typeface="Arial"/>
                <a:cs typeface="Arial"/>
              </a:rPr>
              <a:t>NPPs are useful for evaluating the normality of a data set, even when there is a fairly small number of observations.</a:t>
            </a:r>
          </a:p>
          <a:p>
            <a:pPr marL="756285" marR="5080" lvl="1" indent="-287020" algn="just" latinLnBrk="0">
              <a:lnSpc>
                <a:spcPct val="150000"/>
              </a:lnSpc>
              <a:spcBef>
                <a:spcPts val="50"/>
              </a:spcBef>
              <a:tabLst>
                <a:tab pos="756920" algn="l"/>
              </a:tabLst>
            </a:pPr>
            <a:r>
              <a:rPr lang="en-US" sz="2000" spc="-5" dirty="0">
                <a:solidFill>
                  <a:srgbClr val="0070C0"/>
                </a:solidFill>
                <a:latin typeface="Arial"/>
                <a:cs typeface="Arial"/>
              </a:rPr>
              <a:t>Here residual </a:t>
            </a:r>
            <a:r>
              <a:rPr lang="en-US" sz="2000" spc="-5" dirty="0">
                <a:latin typeface="Arial"/>
                <a:cs typeface="Arial"/>
              </a:rPr>
              <a:t>is the </a:t>
            </a:r>
            <a:r>
              <a:rPr lang="en-US" sz="2000" spc="-5" dirty="0">
                <a:solidFill>
                  <a:srgbClr val="FF0000"/>
                </a:solidFill>
                <a:latin typeface="Arial"/>
                <a:cs typeface="Arial"/>
              </a:rPr>
              <a:t>mean difference between the observed  value </a:t>
            </a:r>
            <a:r>
              <a:rPr lang="en-US" sz="2000" spc="-5" dirty="0">
                <a:latin typeface="Arial"/>
                <a:cs typeface="Arial"/>
              </a:rPr>
              <a:t>(obtained from the experiment) and the </a:t>
            </a:r>
            <a:r>
              <a:rPr lang="en-US" sz="2000" spc="-5" dirty="0">
                <a:solidFill>
                  <a:srgbClr val="FF0000"/>
                </a:solidFill>
                <a:latin typeface="Arial"/>
                <a:cs typeface="Arial"/>
              </a:rPr>
              <a:t>predicted or fitted  value</a:t>
            </a:r>
            <a:r>
              <a:rPr lang="en-US" sz="2000" spc="-5" dirty="0">
                <a:latin typeface="Arial"/>
                <a:cs typeface="Arial"/>
              </a:rPr>
              <a:t>.</a:t>
            </a:r>
          </a:p>
          <a:p>
            <a:pPr marL="0" indent="0" algn="just" latinLnBrk="0">
              <a:lnSpc>
                <a:spcPct val="150000"/>
              </a:lnSpc>
              <a:buNone/>
            </a:pPr>
            <a:endParaRPr lang="en-US" sz="2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59</a:t>
            </a:fld>
            <a:endParaRPr lang="en-US" altLang="ko-KR"/>
          </a:p>
        </p:txBody>
      </p:sp>
      <p:pic>
        <p:nvPicPr>
          <p:cNvPr id="5" name="Picture 4"/>
          <p:cNvPicPr>
            <a:picLocks noChangeAspect="1"/>
          </p:cNvPicPr>
          <p:nvPr/>
        </p:nvPicPr>
        <p:blipFill>
          <a:blip r:embed="rId2"/>
          <a:stretch>
            <a:fillRect/>
          </a:stretch>
        </p:blipFill>
        <p:spPr>
          <a:xfrm>
            <a:off x="7860196" y="1830622"/>
            <a:ext cx="3820083" cy="3807307"/>
          </a:xfrm>
          <a:prstGeom prst="rect">
            <a:avLst/>
          </a:prstGeom>
        </p:spPr>
      </p:pic>
    </p:spTree>
    <p:extLst>
      <p:ext uri="{BB962C8B-B14F-4D97-AF65-F5344CB8AC3E}">
        <p14:creationId xmlns:p14="http://schemas.microsoft.com/office/powerpoint/2010/main" val="932481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Need for DOE methodology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2400" dirty="0">
                <a:latin typeface="Arial" panose="020B0604020202020204" pitchFamily="34" charset="0"/>
                <a:cs typeface="Arial" panose="020B0604020202020204" pitchFamily="34" charset="0"/>
              </a:rPr>
              <a:t>Examples for need</a:t>
            </a:r>
          </a:p>
          <a:p>
            <a:pPr lvl="1" algn="just" latinLnBrk="0">
              <a:lnSpc>
                <a:spcPct val="150000"/>
              </a:lnSpc>
            </a:pPr>
            <a:r>
              <a:rPr lang="en-US" sz="1907" dirty="0">
                <a:latin typeface="Arial" panose="020B0604020202020204" pitchFamily="34" charset="0"/>
                <a:cs typeface="Arial" panose="020B0604020202020204" pitchFamily="34" charset="0"/>
              </a:rPr>
              <a:t>Characterizing a process</a:t>
            </a:r>
          </a:p>
          <a:p>
            <a:pPr lvl="1" algn="just" latinLnBrk="0">
              <a:lnSpc>
                <a:spcPct val="150000"/>
              </a:lnSpc>
            </a:pPr>
            <a:r>
              <a:rPr lang="en-US" sz="1907" dirty="0">
                <a:latin typeface="Arial" panose="020B0604020202020204" pitchFamily="34" charset="0"/>
                <a:cs typeface="Arial" panose="020B0604020202020204" pitchFamily="34" charset="0"/>
              </a:rPr>
              <a:t>Optimizing a process</a:t>
            </a:r>
          </a:p>
          <a:p>
            <a:pPr lvl="1" algn="just" latinLnBrk="0">
              <a:lnSpc>
                <a:spcPct val="150000"/>
              </a:lnSpc>
            </a:pPr>
            <a:r>
              <a:rPr lang="en-US" sz="1907" dirty="0">
                <a:latin typeface="Arial" panose="020B0604020202020204" pitchFamily="34" charset="0"/>
                <a:cs typeface="Arial" panose="020B0604020202020204" pitchFamily="34" charset="0"/>
              </a:rPr>
              <a:t>Designing a product</a:t>
            </a:r>
          </a:p>
          <a:p>
            <a:pPr lvl="1" algn="just" latinLnBrk="0">
              <a:lnSpc>
                <a:spcPct val="150000"/>
              </a:lnSpc>
            </a:pPr>
            <a:r>
              <a:rPr lang="en-US" sz="1907" dirty="0">
                <a:latin typeface="Arial" panose="020B0604020202020204" pitchFamily="34" charset="0"/>
                <a:cs typeface="Arial" panose="020B0604020202020204" pitchFamily="34" charset="0"/>
              </a:rPr>
              <a:t>Formulating a product</a:t>
            </a:r>
          </a:p>
          <a:p>
            <a:pPr lvl="1" algn="just" latinLnBrk="0">
              <a:lnSpc>
                <a:spcPct val="150000"/>
              </a:lnSpc>
            </a:pPr>
            <a:r>
              <a:rPr lang="en-US" sz="1907" dirty="0">
                <a:latin typeface="Arial" panose="020B0604020202020204" pitchFamily="34" charset="0"/>
                <a:cs typeface="Arial" panose="020B0604020202020204" pitchFamily="34" charset="0"/>
              </a:rPr>
              <a:t>Designing a web page</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a:t>
            </a:fld>
            <a:endParaRPr lang="en-US" altLang="ko-KR"/>
          </a:p>
        </p:txBody>
      </p:sp>
    </p:spTree>
    <p:extLst>
      <p:ext uri="{BB962C8B-B14F-4D97-AF65-F5344CB8AC3E}">
        <p14:creationId xmlns:p14="http://schemas.microsoft.com/office/powerpoint/2010/main" val="17548241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1213372"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NPP of Residuals</a:t>
            </a:r>
          </a:p>
          <a:p>
            <a:pPr marL="756285" marR="5080" lvl="1" indent="-287020" algn="just" latinLnBrk="0">
              <a:lnSpc>
                <a:spcPct val="150000"/>
              </a:lnSpc>
              <a:spcBef>
                <a:spcPts val="50"/>
              </a:spcBef>
              <a:tabLst>
                <a:tab pos="756920" algn="l"/>
              </a:tabLst>
            </a:pPr>
            <a:r>
              <a:rPr lang="en-US" sz="2400" spc="-5" dirty="0">
                <a:latin typeface="Arial"/>
                <a:cs typeface="Arial"/>
              </a:rPr>
              <a:t>If the residuals </a:t>
            </a:r>
            <a:r>
              <a:rPr lang="en-US" sz="2400" b="1" spc="-5" dirty="0">
                <a:solidFill>
                  <a:srgbClr val="FF0000"/>
                </a:solidFill>
                <a:latin typeface="Arial"/>
                <a:cs typeface="Arial"/>
              </a:rPr>
              <a:t>fall approximately along a straight line</a:t>
            </a:r>
            <a:r>
              <a:rPr lang="en-US" sz="2400" spc="-5" dirty="0">
                <a:latin typeface="Arial"/>
                <a:cs typeface="Arial"/>
              </a:rPr>
              <a:t>, they are then </a:t>
            </a:r>
            <a:r>
              <a:rPr lang="en-US" sz="2400" b="1" spc="-5" dirty="0">
                <a:solidFill>
                  <a:srgbClr val="FF0000"/>
                </a:solidFill>
                <a:latin typeface="Arial"/>
                <a:cs typeface="Arial"/>
              </a:rPr>
              <a:t>normally distributed</a:t>
            </a:r>
            <a:r>
              <a:rPr lang="en-US" sz="2400" spc="-5" dirty="0">
                <a:latin typeface="Arial"/>
                <a:cs typeface="Arial"/>
              </a:rPr>
              <a:t>.</a:t>
            </a:r>
          </a:p>
          <a:p>
            <a:pPr marL="756285" marR="5080" lvl="1" indent="-287020" algn="just" latinLnBrk="0">
              <a:lnSpc>
                <a:spcPct val="150000"/>
              </a:lnSpc>
              <a:spcBef>
                <a:spcPts val="50"/>
              </a:spcBef>
              <a:tabLst>
                <a:tab pos="756920" algn="l"/>
              </a:tabLst>
            </a:pPr>
            <a:r>
              <a:rPr lang="en-US" sz="2400" b="1" spc="-5" dirty="0">
                <a:solidFill>
                  <a:srgbClr val="00B0F0"/>
                </a:solidFill>
                <a:latin typeface="Arial"/>
                <a:cs typeface="Arial"/>
              </a:rPr>
              <a:t>In contrast</a:t>
            </a:r>
            <a:r>
              <a:rPr lang="en-US" sz="2400" spc="-5" dirty="0">
                <a:latin typeface="Arial"/>
                <a:cs typeface="Arial"/>
              </a:rPr>
              <a:t>, if the residuals </a:t>
            </a:r>
            <a:r>
              <a:rPr lang="en-US" sz="2400" b="1" spc="-5" dirty="0">
                <a:solidFill>
                  <a:srgbClr val="00B0F0"/>
                </a:solidFill>
                <a:latin typeface="Arial"/>
                <a:cs typeface="Arial"/>
              </a:rPr>
              <a:t>do not fall fairly close to a  straight line</a:t>
            </a:r>
            <a:r>
              <a:rPr lang="en-US" sz="2400" spc="-5" dirty="0">
                <a:latin typeface="Arial"/>
                <a:cs typeface="Arial"/>
              </a:rPr>
              <a:t>, they are then </a:t>
            </a:r>
            <a:r>
              <a:rPr lang="en-US" sz="2400" b="1" spc="-5" dirty="0">
                <a:solidFill>
                  <a:srgbClr val="00B0F0"/>
                </a:solidFill>
                <a:latin typeface="Arial"/>
                <a:cs typeface="Arial"/>
              </a:rPr>
              <a:t>not normally distributed </a:t>
            </a:r>
            <a:r>
              <a:rPr lang="en-US" sz="2400" spc="-5" dirty="0">
                <a:latin typeface="Arial"/>
                <a:cs typeface="Arial"/>
              </a:rPr>
              <a:t>and  hence the data </a:t>
            </a:r>
            <a:r>
              <a:rPr lang="en-US" sz="2400" spc="-5" dirty="0">
                <a:solidFill>
                  <a:srgbClr val="00B050"/>
                </a:solidFill>
                <a:latin typeface="Arial"/>
                <a:cs typeface="Arial"/>
              </a:rPr>
              <a:t>do not come from a normal population</a:t>
            </a:r>
            <a:r>
              <a:rPr lang="en-US" sz="2400" spc="-5" dirty="0">
                <a:latin typeface="Arial"/>
                <a:cs typeface="Arial"/>
              </a:rPr>
              <a:t>.</a:t>
            </a:r>
          </a:p>
          <a:p>
            <a:pPr marL="756285" marR="5080" lvl="1" indent="-287020" algn="just" latinLnBrk="0">
              <a:lnSpc>
                <a:spcPct val="150000"/>
              </a:lnSpc>
              <a:spcBef>
                <a:spcPts val="50"/>
              </a:spcBef>
              <a:tabLst>
                <a:tab pos="756920" algn="l"/>
              </a:tabLst>
            </a:pPr>
            <a:r>
              <a:rPr lang="en-US" sz="2400" spc="-5" dirty="0">
                <a:latin typeface="Arial"/>
                <a:cs typeface="Arial"/>
              </a:rPr>
              <a:t>In the graph , points fall fairly close to a straight line, indicating that the data are approximately normal.</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60</a:t>
            </a:fld>
            <a:endParaRPr lang="en-US" altLang="ko-KR"/>
          </a:p>
        </p:txBody>
      </p:sp>
    </p:spTree>
    <p:extLst>
      <p:ext uri="{BB962C8B-B14F-4D97-AF65-F5344CB8AC3E}">
        <p14:creationId xmlns:p14="http://schemas.microsoft.com/office/powerpoint/2010/main" val="2158676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1213372"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NPP of Residuals</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61</a:t>
            </a:fld>
            <a:endParaRPr lang="en-US" altLang="ko-KR"/>
          </a:p>
        </p:txBody>
      </p:sp>
      <p:pic>
        <p:nvPicPr>
          <p:cNvPr id="6" name="Picture 5">
            <a:extLst>
              <a:ext uri="{FF2B5EF4-FFF2-40B4-BE49-F238E27FC236}">
                <a16:creationId xmlns:a16="http://schemas.microsoft.com/office/drawing/2014/main" id="{90981641-A6A9-CEEC-D4C2-90804BD7C27F}"/>
              </a:ext>
            </a:extLst>
          </p:cNvPr>
          <p:cNvPicPr>
            <a:picLocks noChangeAspect="1"/>
          </p:cNvPicPr>
          <p:nvPr/>
        </p:nvPicPr>
        <p:blipFill>
          <a:blip r:embed="rId2"/>
          <a:stretch>
            <a:fillRect/>
          </a:stretch>
        </p:blipFill>
        <p:spPr>
          <a:xfrm>
            <a:off x="374812" y="2024844"/>
            <a:ext cx="5676306" cy="3780420"/>
          </a:xfrm>
          <a:prstGeom prst="rect">
            <a:avLst/>
          </a:prstGeom>
        </p:spPr>
      </p:pic>
      <p:pic>
        <p:nvPicPr>
          <p:cNvPr id="7" name="Picture 6">
            <a:extLst>
              <a:ext uri="{FF2B5EF4-FFF2-40B4-BE49-F238E27FC236}">
                <a16:creationId xmlns:a16="http://schemas.microsoft.com/office/drawing/2014/main" id="{D7CCC86B-8AF1-8B64-A387-06FAFBC28769}"/>
              </a:ext>
            </a:extLst>
          </p:cNvPr>
          <p:cNvPicPr>
            <a:picLocks noChangeAspect="1"/>
          </p:cNvPicPr>
          <p:nvPr/>
        </p:nvPicPr>
        <p:blipFill rotWithShape="1">
          <a:blip r:embed="rId3"/>
          <a:srcRect r="50000"/>
          <a:stretch/>
        </p:blipFill>
        <p:spPr>
          <a:xfrm>
            <a:off x="6708068" y="770776"/>
            <a:ext cx="4020688" cy="5360917"/>
          </a:xfrm>
          <a:prstGeom prst="rect">
            <a:avLst/>
          </a:prstGeom>
        </p:spPr>
      </p:pic>
    </p:spTree>
    <p:extLst>
      <p:ext uri="{BB962C8B-B14F-4D97-AF65-F5344CB8AC3E}">
        <p14:creationId xmlns:p14="http://schemas.microsoft.com/office/powerpoint/2010/main" val="2218992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1213372" cy="5145436"/>
          </a:xfrm>
        </p:spPr>
        <p:txBody>
          <a:bodyPr/>
          <a:lstStyle/>
          <a:p>
            <a:pPr marL="0" indent="0" algn="just" latinLnBrk="0">
              <a:lnSpc>
                <a:spcPct val="150000"/>
              </a:lnSpc>
              <a:buNone/>
            </a:pPr>
            <a:r>
              <a:rPr lang="en-US" sz="2400" b="1" dirty="0">
                <a:highlight>
                  <a:srgbClr val="FFFF00"/>
                </a:highlight>
                <a:latin typeface="Arial" panose="020B0604020202020204" pitchFamily="34" charset="0"/>
                <a:cs typeface="Arial" panose="020B0604020202020204" pitchFamily="34" charset="0"/>
              </a:rPr>
              <a:t>Response Plots</a:t>
            </a:r>
          </a:p>
          <a:p>
            <a:pPr algn="just" latinLnBrk="0">
              <a:lnSpc>
                <a:spcPct val="150000"/>
              </a:lnSpc>
            </a:pPr>
            <a:r>
              <a:rPr lang="en-US" sz="2400" dirty="0">
                <a:latin typeface="Arial" panose="020B0604020202020204" pitchFamily="34" charset="0"/>
                <a:cs typeface="Arial" panose="020B0604020202020204" pitchFamily="34" charset="0"/>
              </a:rPr>
              <a:t>Response surface plots(display 3D views) such as </a:t>
            </a:r>
            <a:r>
              <a:rPr lang="en-US" sz="2400" dirty="0">
                <a:solidFill>
                  <a:srgbClr val="FF0000"/>
                </a:solidFill>
                <a:highlight>
                  <a:srgbClr val="FFFF00"/>
                </a:highlight>
                <a:latin typeface="Arial" panose="020B0604020202020204" pitchFamily="34" charset="0"/>
                <a:cs typeface="Arial" panose="020B0604020202020204" pitchFamily="34" charset="0"/>
              </a:rPr>
              <a:t>contour</a:t>
            </a:r>
            <a:r>
              <a:rPr lang="en-US" sz="2400" dirty="0">
                <a:latin typeface="Arial" panose="020B0604020202020204" pitchFamily="34" charset="0"/>
                <a:cs typeface="Arial" panose="020B0604020202020204" pitchFamily="34" charset="0"/>
              </a:rPr>
              <a:t>  and </a:t>
            </a:r>
            <a:r>
              <a:rPr lang="en-US" sz="2400" dirty="0">
                <a:solidFill>
                  <a:srgbClr val="FF0000"/>
                </a:solidFill>
                <a:highlight>
                  <a:srgbClr val="FFFF00"/>
                </a:highlight>
                <a:latin typeface="Arial" panose="020B0604020202020204" pitchFamily="34" charset="0"/>
                <a:cs typeface="Arial" panose="020B0604020202020204" pitchFamily="34" charset="0"/>
              </a:rPr>
              <a:t>surface</a:t>
            </a:r>
            <a:r>
              <a:rPr lang="en-US" sz="2400" dirty="0">
                <a:latin typeface="Arial" panose="020B0604020202020204" pitchFamily="34" charset="0"/>
                <a:cs typeface="Arial" panose="020B0604020202020204" pitchFamily="34" charset="0"/>
              </a:rPr>
              <a:t> plots are useful for establishing desirable </a:t>
            </a:r>
            <a:r>
              <a:rPr lang="en-US" sz="2400" b="1" dirty="0">
                <a:solidFill>
                  <a:srgbClr val="00B0F0"/>
                </a:solidFill>
                <a:latin typeface="Arial" panose="020B0604020202020204" pitchFamily="34" charset="0"/>
                <a:cs typeface="Arial" panose="020B0604020202020204" pitchFamily="34" charset="0"/>
              </a:rPr>
              <a:t>response values and operating conditions.</a:t>
            </a:r>
          </a:p>
          <a:p>
            <a:pPr algn="just" latinLnBrk="0">
              <a:lnSpc>
                <a:spcPct val="150000"/>
              </a:lnSpc>
            </a:pPr>
            <a:r>
              <a:rPr lang="en-US" sz="2400" b="1" u="sng" dirty="0">
                <a:latin typeface="Arial" panose="020B0604020202020204" pitchFamily="34" charset="0"/>
                <a:cs typeface="Arial" panose="020B0604020202020204" pitchFamily="34" charset="0"/>
              </a:rPr>
              <a:t>In a contour plot</a:t>
            </a:r>
            <a:r>
              <a:rPr lang="en-US" sz="2400" u="sng"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the response surface is viewed as a </a:t>
            </a:r>
            <a:r>
              <a:rPr lang="en-US" sz="2400" dirty="0">
                <a:solidFill>
                  <a:srgbClr val="00B050"/>
                </a:solidFill>
                <a:latin typeface="Arial" panose="020B0604020202020204" pitchFamily="34" charset="0"/>
                <a:cs typeface="Arial" panose="020B0604020202020204" pitchFamily="34" charset="0"/>
              </a:rPr>
              <a:t>two- dimensional </a:t>
            </a:r>
            <a:r>
              <a:rPr lang="en-US" sz="2400" dirty="0">
                <a:latin typeface="Arial" panose="020B0604020202020204" pitchFamily="34" charset="0"/>
                <a:cs typeface="Arial" panose="020B0604020202020204" pitchFamily="34" charset="0"/>
              </a:rPr>
              <a:t>plane where all points that have the </a:t>
            </a:r>
            <a:r>
              <a:rPr lang="en-US" sz="2400" dirty="0">
                <a:solidFill>
                  <a:srgbClr val="FF0000"/>
                </a:solidFill>
                <a:latin typeface="Arial" panose="020B0604020202020204" pitchFamily="34" charset="0"/>
                <a:cs typeface="Arial" panose="020B0604020202020204" pitchFamily="34" charset="0"/>
              </a:rPr>
              <a:t>same response are connected </a:t>
            </a:r>
            <a:r>
              <a:rPr lang="en-US" sz="2400" dirty="0">
                <a:latin typeface="Arial" panose="020B0604020202020204" pitchFamily="34" charset="0"/>
                <a:cs typeface="Arial" panose="020B0604020202020204" pitchFamily="34" charset="0"/>
              </a:rPr>
              <a:t>to produce contour lines of constant responses.</a:t>
            </a:r>
          </a:p>
          <a:p>
            <a:pPr algn="just" latinLnBrk="0">
              <a:lnSpc>
                <a:spcPct val="150000"/>
              </a:lnSpc>
            </a:pPr>
            <a:r>
              <a:rPr lang="en-US" sz="2400" b="1" u="sng" dirty="0">
                <a:latin typeface="Arial" panose="020B0604020202020204" pitchFamily="34" charset="0"/>
                <a:cs typeface="Arial" panose="020B0604020202020204" pitchFamily="34" charset="0"/>
              </a:rPr>
              <a:t>A surface plot </a:t>
            </a:r>
            <a:r>
              <a:rPr lang="en-US" sz="2400" dirty="0">
                <a:latin typeface="Arial" panose="020B0604020202020204" pitchFamily="34" charset="0"/>
                <a:cs typeface="Arial" panose="020B0604020202020204" pitchFamily="34" charset="0"/>
              </a:rPr>
              <a:t>generally displays a </a:t>
            </a:r>
            <a:r>
              <a:rPr lang="en-US" sz="2400" dirty="0">
                <a:solidFill>
                  <a:srgbClr val="00B050"/>
                </a:solidFill>
                <a:latin typeface="Arial" panose="020B0604020202020204" pitchFamily="34" charset="0"/>
                <a:cs typeface="Arial" panose="020B0604020202020204" pitchFamily="34" charset="0"/>
              </a:rPr>
              <a:t>three-dimensional view</a:t>
            </a:r>
            <a:r>
              <a:rPr lang="en-US" sz="2400" dirty="0">
                <a:latin typeface="Arial" panose="020B0604020202020204" pitchFamily="34" charset="0"/>
                <a:cs typeface="Arial" panose="020B0604020202020204" pitchFamily="34" charset="0"/>
              </a:rPr>
              <a:t> that may provide a clearer picture of the response.</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62</a:t>
            </a:fld>
            <a:endParaRPr lang="en-US" altLang="ko-KR"/>
          </a:p>
        </p:txBody>
      </p:sp>
    </p:spTree>
    <p:extLst>
      <p:ext uri="{BB962C8B-B14F-4D97-AF65-F5344CB8AC3E}">
        <p14:creationId xmlns:p14="http://schemas.microsoft.com/office/powerpoint/2010/main" val="3389457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1213372" cy="5145436"/>
          </a:xfrm>
        </p:spPr>
        <p:txBody>
          <a:bodyPr/>
          <a:lstStyle/>
          <a:p>
            <a:pPr marL="0" indent="0" algn="just" latinLnBrk="0">
              <a:lnSpc>
                <a:spcPct val="150000"/>
              </a:lnSpc>
              <a:buNone/>
            </a:pPr>
            <a:r>
              <a:rPr lang="en-US" sz="2400" b="1" dirty="0">
                <a:highlight>
                  <a:srgbClr val="FFFF00"/>
                </a:highlight>
                <a:latin typeface="Arial" panose="020B0604020202020204" pitchFamily="34" charset="0"/>
                <a:cs typeface="Arial" panose="020B0604020202020204" pitchFamily="34" charset="0"/>
              </a:rPr>
              <a:t>Response Contour Plots</a:t>
            </a:r>
          </a:p>
          <a:p>
            <a:pPr marL="0" indent="0" algn="just" latinLnBrk="0">
              <a:lnSpc>
                <a:spcPct val="150000"/>
              </a:lnSpc>
              <a:buNone/>
            </a:pPr>
            <a:endParaRPr lang="en-US" sz="2200" kern="1200" spc="-5" dirty="0">
              <a:solidFill>
                <a:srgbClr val="7030A0"/>
              </a:solidFill>
              <a:latin typeface="Arial"/>
              <a:ea typeface="맑은 고딕" panose="020B0503020000020004" pitchFamily="50" charset="-127"/>
              <a:cs typeface="Arial"/>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63</a:t>
            </a:fld>
            <a:endParaRPr lang="en-US" altLang="ko-KR"/>
          </a:p>
        </p:txBody>
      </p:sp>
      <p:sp>
        <p:nvSpPr>
          <p:cNvPr id="5" name="object 4"/>
          <p:cNvSpPr/>
          <p:nvPr/>
        </p:nvSpPr>
        <p:spPr>
          <a:xfrm>
            <a:off x="272251" y="1318430"/>
            <a:ext cx="5364596" cy="4037983"/>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5791840" y="1088934"/>
            <a:ext cx="6028796" cy="567982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spc="-5" dirty="0">
                <a:solidFill>
                  <a:srgbClr val="7030A0"/>
                </a:solidFill>
                <a:latin typeface="Arial"/>
                <a:cs typeface="Arial"/>
              </a:rPr>
              <a:t>In this Figure, the tool life increases with an increase </a:t>
            </a:r>
            <a:r>
              <a:rPr lang="en-US" sz="2000" dirty="0">
                <a:solidFill>
                  <a:srgbClr val="7030A0"/>
                </a:solidFill>
                <a:latin typeface="Arial"/>
                <a:cs typeface="Arial"/>
              </a:rPr>
              <a:t>in </a:t>
            </a:r>
            <a:r>
              <a:rPr lang="en-US" sz="2000" spc="-5" dirty="0">
                <a:solidFill>
                  <a:srgbClr val="7030A0"/>
                </a:solidFill>
                <a:latin typeface="Arial"/>
                <a:cs typeface="Arial"/>
              </a:rPr>
              <a:t>cutting angle and a decrease in cutting</a:t>
            </a:r>
            <a:r>
              <a:rPr lang="en-US" sz="2000" spc="70" dirty="0">
                <a:solidFill>
                  <a:srgbClr val="7030A0"/>
                </a:solidFill>
                <a:latin typeface="Arial"/>
                <a:cs typeface="Arial"/>
              </a:rPr>
              <a:t> </a:t>
            </a:r>
            <a:r>
              <a:rPr lang="en-US" sz="2000" spc="-5" dirty="0">
                <a:solidFill>
                  <a:srgbClr val="7030A0"/>
                </a:solidFill>
                <a:latin typeface="Arial"/>
                <a:cs typeface="Arial"/>
              </a:rPr>
              <a:t>speed.</a:t>
            </a:r>
          </a:p>
          <a:p>
            <a:pPr marL="342900" indent="-342900" algn="just" latinLnBrk="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If the regression model (i.e. first-order model) contains </a:t>
            </a:r>
            <a:r>
              <a:rPr lang="en-US" sz="2000" dirty="0">
                <a:solidFill>
                  <a:srgbClr val="00B050"/>
                </a:solidFill>
                <a:latin typeface="Arial" panose="020B0604020202020204" pitchFamily="34" charset="0"/>
                <a:cs typeface="Arial" panose="020B0604020202020204" pitchFamily="34" charset="0"/>
              </a:rPr>
              <a:t>only  the main effects and no interaction effect</a:t>
            </a:r>
            <a:r>
              <a:rPr lang="en-US" sz="2000" dirty="0">
                <a:latin typeface="Arial" panose="020B0604020202020204" pitchFamily="34" charset="0"/>
                <a:cs typeface="Arial" panose="020B0604020202020204" pitchFamily="34" charset="0"/>
              </a:rPr>
              <a:t>, the fitted response surface will be a plane (i.e. contour lines will be  straight).</a:t>
            </a:r>
          </a:p>
          <a:p>
            <a:pPr marL="342900" indent="-342900" algn="just" latinLnBrk="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If the </a:t>
            </a:r>
            <a:r>
              <a:rPr lang="en-US" sz="2000" dirty="0">
                <a:solidFill>
                  <a:srgbClr val="FF0000"/>
                </a:solidFill>
                <a:latin typeface="Arial" panose="020B0604020202020204" pitchFamily="34" charset="0"/>
                <a:cs typeface="Arial" panose="020B0604020202020204" pitchFamily="34" charset="0"/>
              </a:rPr>
              <a:t>model contains interaction effects</a:t>
            </a:r>
            <a:r>
              <a:rPr lang="en-US" sz="2000" dirty="0">
                <a:latin typeface="Arial" panose="020B0604020202020204" pitchFamily="34" charset="0"/>
                <a:cs typeface="Arial" panose="020B0604020202020204" pitchFamily="34" charset="0"/>
              </a:rPr>
              <a:t>, the </a:t>
            </a:r>
            <a:r>
              <a:rPr lang="en-US" sz="2000" dirty="0">
                <a:solidFill>
                  <a:srgbClr val="00B050"/>
                </a:solidFill>
                <a:latin typeface="Arial" panose="020B0604020202020204" pitchFamily="34" charset="0"/>
                <a:cs typeface="Arial" panose="020B0604020202020204" pitchFamily="34" charset="0"/>
              </a:rPr>
              <a:t>contour lines  will be curved </a:t>
            </a:r>
            <a:r>
              <a:rPr lang="en-US" sz="2000" dirty="0">
                <a:latin typeface="Arial" panose="020B0604020202020204" pitchFamily="34" charset="0"/>
                <a:cs typeface="Arial" panose="020B0604020202020204" pitchFamily="34" charset="0"/>
              </a:rPr>
              <a:t>and </a:t>
            </a:r>
            <a:r>
              <a:rPr lang="en-US" sz="2000" b="1" dirty="0">
                <a:solidFill>
                  <a:srgbClr val="FF0000"/>
                </a:solidFill>
                <a:latin typeface="Arial" panose="020B0604020202020204" pitchFamily="34" charset="0"/>
                <a:cs typeface="Arial" panose="020B0604020202020204" pitchFamily="34" charset="0"/>
              </a:rPr>
              <a:t>not</a:t>
            </a:r>
            <a:r>
              <a:rPr lang="en-US" sz="2000" dirty="0">
                <a:solidFill>
                  <a:srgbClr val="FF0000"/>
                </a:solidFill>
                <a:latin typeface="Arial" panose="020B0604020202020204" pitchFamily="34" charset="0"/>
                <a:cs typeface="Arial" panose="020B0604020202020204" pitchFamily="34" charset="0"/>
              </a:rPr>
              <a:t> straight</a:t>
            </a:r>
            <a:r>
              <a:rPr lang="en-US" sz="2000" dirty="0">
                <a:latin typeface="Arial" panose="020B0604020202020204" pitchFamily="34" charset="0"/>
                <a:cs typeface="Arial" panose="020B0604020202020204" pitchFamily="34" charset="0"/>
              </a:rPr>
              <a:t>.</a:t>
            </a:r>
          </a:p>
          <a:p>
            <a:pPr marL="342900" indent="-342900" algn="just">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The contours produced by a </a:t>
            </a:r>
            <a:r>
              <a:rPr lang="en-US" sz="2000" b="1" dirty="0">
                <a:latin typeface="Arial" panose="020B0604020202020204" pitchFamily="34" charset="0"/>
                <a:cs typeface="Arial" panose="020B0604020202020204" pitchFamily="34" charset="0"/>
              </a:rPr>
              <a:t>second-order model </a:t>
            </a:r>
            <a:r>
              <a:rPr lang="en-US" sz="2000" dirty="0">
                <a:latin typeface="Arial" panose="020B0604020202020204" pitchFamily="34" charset="0"/>
                <a:cs typeface="Arial" panose="020B0604020202020204" pitchFamily="34" charset="0"/>
              </a:rPr>
              <a:t>will be  elliptical in nature.</a:t>
            </a:r>
          </a:p>
          <a:p>
            <a:pPr marL="812165" marR="363855" lvl="1" indent="-342900" algn="just" latinLnBrk="0">
              <a:lnSpc>
                <a:spcPct val="150000"/>
              </a:lnSpc>
              <a:spcBef>
                <a:spcPts val="520"/>
              </a:spcBef>
              <a:buFont typeface="Arial" panose="020B0604020202020204" pitchFamily="34" charset="0"/>
              <a:buChar char="•"/>
              <a:tabLst>
                <a:tab pos="756285" algn="l"/>
                <a:tab pos="756920" algn="l"/>
              </a:tabLst>
            </a:pPr>
            <a:endParaRPr lang="en-US" sz="2200" dirty="0">
              <a:solidFill>
                <a:srgbClr val="7030A0"/>
              </a:solidFill>
              <a:latin typeface="Arial"/>
              <a:cs typeface="Arial"/>
            </a:endParaRPr>
          </a:p>
        </p:txBody>
      </p:sp>
    </p:spTree>
    <p:extLst>
      <p:ext uri="{BB962C8B-B14F-4D97-AF65-F5344CB8AC3E}">
        <p14:creationId xmlns:p14="http://schemas.microsoft.com/office/powerpoint/2010/main" val="2566030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1213372" cy="5145436"/>
          </a:xfrm>
        </p:spPr>
        <p:txBody>
          <a:bodyPr/>
          <a:lstStyle/>
          <a:p>
            <a:pPr marL="0" indent="0" algn="just" latinLnBrk="0">
              <a:lnSpc>
                <a:spcPct val="150000"/>
              </a:lnSpc>
              <a:buNone/>
            </a:pPr>
            <a:r>
              <a:rPr lang="en-US" sz="2400" b="1" dirty="0">
                <a:highlight>
                  <a:srgbClr val="FFFF00"/>
                </a:highlight>
                <a:latin typeface="Arial" panose="020B0604020202020204" pitchFamily="34" charset="0"/>
                <a:cs typeface="Arial" panose="020B0604020202020204" pitchFamily="34" charset="0"/>
              </a:rPr>
              <a:t>Response Surface Plots </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64</a:t>
            </a:fld>
            <a:endParaRPr lang="en-US" altLang="ko-KR"/>
          </a:p>
        </p:txBody>
      </p:sp>
      <p:sp>
        <p:nvSpPr>
          <p:cNvPr id="6" name="object 4"/>
          <p:cNvSpPr/>
          <p:nvPr/>
        </p:nvSpPr>
        <p:spPr>
          <a:xfrm>
            <a:off x="512320" y="1455354"/>
            <a:ext cx="6114288" cy="4671058"/>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a:xfrm>
            <a:off x="6775314" y="1916832"/>
            <a:ext cx="5140266" cy="2246769"/>
          </a:xfrm>
          <a:prstGeom prst="rect">
            <a:avLst/>
          </a:prstGeom>
        </p:spPr>
        <p:txBody>
          <a:bodyPr wrap="square">
            <a:spAutoFit/>
          </a:bodyPr>
          <a:lstStyle/>
          <a:p>
            <a:pPr algn="just">
              <a:lnSpc>
                <a:spcPct val="200000"/>
              </a:lnSpc>
            </a:pPr>
            <a:r>
              <a:rPr lang="en-US" dirty="0">
                <a:solidFill>
                  <a:srgbClr val="7030A0"/>
                </a:solidFill>
                <a:latin typeface="Arial" panose="020B0604020202020204" pitchFamily="34" charset="0"/>
                <a:cs typeface="Arial" panose="020B0604020202020204" pitchFamily="34" charset="0"/>
              </a:rPr>
              <a:t>Surface plots are diagrams of three-dimensional data. Rather than showing the individual data points, surface plots show a functional relationship between a designated dependent variable (Y), and two independent variables (X and Z). The plot is a companion plot to the contour plot.</a:t>
            </a:r>
            <a:endParaRPr lang="en-IN"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8478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Analytical Tools of DOE</a:t>
            </a:r>
            <a:endParaRPr lang="en-IN" dirty="0"/>
          </a:p>
        </p:txBody>
      </p:sp>
      <p:sp>
        <p:nvSpPr>
          <p:cNvPr id="3" name="Content Placeholder 2"/>
          <p:cNvSpPr>
            <a:spLocks noGrp="1"/>
          </p:cNvSpPr>
          <p:nvPr>
            <p:ph idx="1"/>
          </p:nvPr>
        </p:nvSpPr>
        <p:spPr>
          <a:xfrm>
            <a:off x="607264" y="764704"/>
            <a:ext cx="11213372" cy="5145436"/>
          </a:xfrm>
        </p:spPr>
        <p:txBody>
          <a:bodyPr/>
          <a:lstStyle/>
          <a:p>
            <a:pPr marL="0" indent="0" algn="just" latinLnBrk="0">
              <a:lnSpc>
                <a:spcPct val="150000"/>
              </a:lnSpc>
              <a:buNone/>
            </a:pPr>
            <a:r>
              <a:rPr lang="en-US" sz="2400" b="1" dirty="0">
                <a:latin typeface="Arial" panose="020B0604020202020204" pitchFamily="34" charset="0"/>
                <a:cs typeface="Arial" panose="020B0604020202020204" pitchFamily="34" charset="0"/>
              </a:rPr>
              <a:t>Response Surface Plots</a:t>
            </a:r>
          </a:p>
          <a:p>
            <a:pPr marL="756285" marR="158115" lvl="1" indent="-287020" algn="just" latinLnBrk="0">
              <a:lnSpc>
                <a:spcPct val="150000"/>
              </a:lnSpc>
              <a:spcBef>
                <a:spcPts val="530"/>
              </a:spcBef>
              <a:tabLst>
                <a:tab pos="756285" algn="l"/>
                <a:tab pos="756920" algn="l"/>
              </a:tabLst>
            </a:pPr>
            <a:r>
              <a:rPr lang="en-US" sz="2200" spc="-20" dirty="0">
                <a:latin typeface="Arial"/>
                <a:cs typeface="Arial"/>
              </a:rPr>
              <a:t>Moreover, </a:t>
            </a:r>
            <a:r>
              <a:rPr lang="en-US" sz="2200" spc="-5" dirty="0">
                <a:latin typeface="Arial"/>
                <a:cs typeface="Arial"/>
              </a:rPr>
              <a:t>we have used a fitted surface in latter figure to find a  direction of potential improvement for a</a:t>
            </a:r>
            <a:r>
              <a:rPr lang="en-US" sz="2200" spc="65" dirty="0">
                <a:latin typeface="Arial"/>
                <a:cs typeface="Arial"/>
              </a:rPr>
              <a:t> </a:t>
            </a:r>
            <a:r>
              <a:rPr lang="en-US" sz="2200" spc="-5" dirty="0">
                <a:latin typeface="Arial"/>
                <a:cs typeface="Arial"/>
              </a:rPr>
              <a:t>process.</a:t>
            </a:r>
            <a:endParaRPr lang="en-US" sz="2200" dirty="0">
              <a:latin typeface="Arial"/>
              <a:cs typeface="Arial"/>
            </a:endParaRPr>
          </a:p>
          <a:p>
            <a:pPr marL="756285" marR="5080" lvl="1" indent="-287020" algn="just" latinLnBrk="0">
              <a:lnSpc>
                <a:spcPct val="150000"/>
              </a:lnSpc>
              <a:spcBef>
                <a:spcPts val="530"/>
              </a:spcBef>
              <a:tabLst>
                <a:tab pos="756285" algn="l"/>
                <a:tab pos="756920" algn="l"/>
              </a:tabLst>
            </a:pPr>
            <a:r>
              <a:rPr lang="en-US" sz="2200" spc="-5" dirty="0">
                <a:latin typeface="Arial"/>
                <a:cs typeface="Arial"/>
              </a:rPr>
              <a:t>A formal way to </a:t>
            </a:r>
            <a:r>
              <a:rPr lang="en-US" sz="2200" dirty="0">
                <a:latin typeface="Arial"/>
                <a:cs typeface="Arial"/>
              </a:rPr>
              <a:t>seek </a:t>
            </a:r>
            <a:r>
              <a:rPr lang="en-US" sz="2200" spc="-5" dirty="0">
                <a:latin typeface="Arial"/>
                <a:cs typeface="Arial"/>
              </a:rPr>
              <a:t>the direction of improvement in </a:t>
            </a:r>
            <a:r>
              <a:rPr lang="en-US" sz="2200" dirty="0">
                <a:latin typeface="Arial"/>
                <a:cs typeface="Arial"/>
              </a:rPr>
              <a:t>process  </a:t>
            </a:r>
            <a:r>
              <a:rPr lang="en-US" sz="2200" spc="-5" dirty="0" err="1">
                <a:latin typeface="Arial"/>
                <a:cs typeface="Arial"/>
              </a:rPr>
              <a:t>optimisation</a:t>
            </a:r>
            <a:r>
              <a:rPr lang="en-US" sz="2200" spc="-5" dirty="0">
                <a:latin typeface="Arial"/>
                <a:cs typeface="Arial"/>
              </a:rPr>
              <a:t> problems is called the method of steepest ascent or  descent (depending on the nature of the problem at hand, i.e.  whether one needs to maximize or minimize the </a:t>
            </a:r>
            <a:r>
              <a:rPr lang="en-US" sz="2200" dirty="0">
                <a:latin typeface="Arial"/>
                <a:cs typeface="Arial"/>
              </a:rPr>
              <a:t>response </a:t>
            </a:r>
            <a:r>
              <a:rPr lang="en-US" sz="2200" spc="-5" dirty="0">
                <a:latin typeface="Arial"/>
                <a:cs typeface="Arial"/>
              </a:rPr>
              <a:t>of  interest).</a:t>
            </a:r>
            <a:endParaRPr lang="en-US" sz="2200" dirty="0">
              <a:latin typeface="Arial"/>
              <a:cs typeface="Arial"/>
            </a:endParaRP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65</a:t>
            </a:fld>
            <a:endParaRPr lang="en-US" altLang="ko-KR"/>
          </a:p>
        </p:txBody>
      </p:sp>
    </p:spTree>
    <p:extLst>
      <p:ext uri="{BB962C8B-B14F-4D97-AF65-F5344CB8AC3E}">
        <p14:creationId xmlns:p14="http://schemas.microsoft.com/office/powerpoint/2010/main" val="2577429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Model for Predicting  Response Function</a:t>
            </a:r>
            <a:endParaRPr lang="en-IN" dirty="0"/>
          </a:p>
        </p:txBody>
      </p:sp>
      <p:sp>
        <p:nvSpPr>
          <p:cNvPr id="3" name="Content Placeholder 2"/>
          <p:cNvSpPr>
            <a:spLocks noGrp="1"/>
          </p:cNvSpPr>
          <p:nvPr>
            <p:ph idx="1"/>
          </p:nvPr>
        </p:nvSpPr>
        <p:spPr>
          <a:xfrm>
            <a:off x="607264" y="764704"/>
            <a:ext cx="11213372" cy="5145436"/>
          </a:xfrm>
        </p:spPr>
        <p:txBody>
          <a:bodyPr/>
          <a:lstStyle/>
          <a:p>
            <a:pPr algn="just" latinLnBrk="0">
              <a:lnSpc>
                <a:spcPct val="150000"/>
              </a:lnSpc>
            </a:pPr>
            <a:r>
              <a:rPr lang="en-US" sz="2400" dirty="0">
                <a:latin typeface="Arial" panose="020B0604020202020204" pitchFamily="34" charset="0"/>
                <a:cs typeface="Arial" panose="020B0604020202020204" pitchFamily="34" charset="0"/>
              </a:rPr>
              <a:t>Use of this </a:t>
            </a:r>
            <a:r>
              <a:rPr lang="en-US" sz="2400" b="1" dirty="0">
                <a:latin typeface="Arial" panose="020B0604020202020204" pitchFamily="34" charset="0"/>
                <a:cs typeface="Arial" panose="020B0604020202020204" pitchFamily="34" charset="0"/>
              </a:rPr>
              <a:t>regression model </a:t>
            </a:r>
            <a:r>
              <a:rPr lang="en-US" sz="2400" dirty="0">
                <a:latin typeface="Arial" panose="020B0604020202020204" pitchFamily="34" charset="0"/>
                <a:cs typeface="Arial" panose="020B0604020202020204" pitchFamily="34" charset="0"/>
              </a:rPr>
              <a:t>is </a:t>
            </a:r>
            <a:r>
              <a:rPr lang="en-US" sz="2400" b="1" dirty="0">
                <a:solidFill>
                  <a:srgbClr val="7030A0"/>
                </a:solidFill>
                <a:latin typeface="Arial" panose="020B0604020202020204" pitchFamily="34" charset="0"/>
                <a:cs typeface="Arial" panose="020B0604020202020204" pitchFamily="34" charset="0"/>
              </a:rPr>
              <a:t>to predict the response </a:t>
            </a:r>
            <a:r>
              <a:rPr lang="en-US" sz="2400" dirty="0">
                <a:latin typeface="Arial" panose="020B0604020202020204" pitchFamily="34" charset="0"/>
                <a:cs typeface="Arial" panose="020B0604020202020204" pitchFamily="34" charset="0"/>
              </a:rPr>
              <a:t>for  different combinations of process parameters (or design  parameters) at their best levels.</a:t>
            </a:r>
          </a:p>
          <a:p>
            <a:pPr algn="just" latinLnBrk="0">
              <a:lnSpc>
                <a:spcPct val="150000"/>
              </a:lnSpc>
            </a:pPr>
            <a:r>
              <a:rPr lang="en-US" sz="2400" dirty="0">
                <a:latin typeface="Arial" panose="020B0604020202020204" pitchFamily="34" charset="0"/>
                <a:cs typeface="Arial" panose="020B0604020202020204" pitchFamily="34" charset="0"/>
              </a:rPr>
              <a:t>In order </a:t>
            </a:r>
            <a:r>
              <a:rPr lang="en-US" sz="2400" dirty="0">
                <a:solidFill>
                  <a:srgbClr val="FF0000"/>
                </a:solidFill>
                <a:latin typeface="Arial" panose="020B0604020202020204" pitchFamily="34" charset="0"/>
                <a:cs typeface="Arial" panose="020B0604020202020204" pitchFamily="34" charset="0"/>
              </a:rPr>
              <a:t>to develop a regression model </a:t>
            </a:r>
            <a:r>
              <a:rPr lang="en-US" sz="2400" dirty="0">
                <a:latin typeface="Arial" panose="020B0604020202020204" pitchFamily="34" charset="0"/>
                <a:cs typeface="Arial" panose="020B0604020202020204" pitchFamily="34" charset="0"/>
              </a:rPr>
              <a:t>based on the  </a:t>
            </a:r>
            <a:r>
              <a:rPr lang="en-US" sz="2400" dirty="0">
                <a:solidFill>
                  <a:srgbClr val="00B050"/>
                </a:solidFill>
                <a:latin typeface="Arial" panose="020B0604020202020204" pitchFamily="34" charset="0"/>
                <a:cs typeface="Arial" panose="020B0604020202020204" pitchFamily="34" charset="0"/>
              </a:rPr>
              <a:t>significant effects </a:t>
            </a:r>
            <a:r>
              <a:rPr lang="en-US" sz="2400" dirty="0">
                <a:latin typeface="Arial" panose="020B0604020202020204" pitchFamily="34" charset="0"/>
                <a:cs typeface="Arial" panose="020B0604020202020204" pitchFamily="34" charset="0"/>
              </a:rPr>
              <a:t>(either main or interaction), the first step is  to determine the </a:t>
            </a:r>
            <a:r>
              <a:rPr lang="en-US" sz="2400" b="1" dirty="0">
                <a:solidFill>
                  <a:srgbClr val="7030A0"/>
                </a:solidFill>
                <a:latin typeface="Arial" panose="020B0604020202020204" pitchFamily="34" charset="0"/>
                <a:cs typeface="Arial" panose="020B0604020202020204" pitchFamily="34" charset="0"/>
              </a:rPr>
              <a:t>regression coefficients</a:t>
            </a:r>
            <a:r>
              <a:rPr lang="en-US" sz="2400" dirty="0">
                <a:latin typeface="Arial" panose="020B0604020202020204" pitchFamily="34" charset="0"/>
                <a:cs typeface="Arial" panose="020B0604020202020204" pitchFamily="34" charset="0"/>
              </a:rPr>
              <a:t>.</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66</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
        <p:nvSpPr>
          <p:cNvPr id="6" name="Rectangle 5"/>
          <p:cNvSpPr/>
          <p:nvPr/>
        </p:nvSpPr>
        <p:spPr>
          <a:xfrm>
            <a:off x="489314" y="4233764"/>
            <a:ext cx="11213372" cy="2308324"/>
          </a:xfrm>
          <a:prstGeom prst="rect">
            <a:avLst/>
          </a:prstGeom>
        </p:spPr>
        <p:txBody>
          <a:bodyPr wrap="square">
            <a:spAutoFit/>
          </a:bodyPr>
          <a:lstStyle/>
          <a:p>
            <a:pPr algn="just"/>
            <a:r>
              <a:rPr lang="en-US" sz="2400" dirty="0">
                <a:solidFill>
                  <a:srgbClr val="7030A0"/>
                </a:solidFill>
              </a:rPr>
              <a:t>Regression coefficients are estimates of the unknown population parameters and describe the relationship between a predictor variable and the response. In linear regression, coefficients are the values that multiply the predictor values. Suppose you have the following regression equation: </a:t>
            </a:r>
            <a:r>
              <a:rPr lang="en-US" sz="2400" b="1" dirty="0">
                <a:solidFill>
                  <a:srgbClr val="7030A0"/>
                </a:solidFill>
              </a:rPr>
              <a:t>y = 3X + 5</a:t>
            </a:r>
            <a:r>
              <a:rPr lang="en-US" sz="2400" dirty="0">
                <a:solidFill>
                  <a:srgbClr val="7030A0"/>
                </a:solidFill>
              </a:rPr>
              <a:t>. In this equation, +3 is the coefficient, X is the predictor, and +5 is the constant.</a:t>
            </a:r>
          </a:p>
        </p:txBody>
      </p:sp>
    </p:spTree>
    <p:extLst>
      <p:ext uri="{BB962C8B-B14F-4D97-AF65-F5344CB8AC3E}">
        <p14:creationId xmlns:p14="http://schemas.microsoft.com/office/powerpoint/2010/main" val="2155270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Model for Predicting  Response Function</a:t>
            </a:r>
            <a:endParaRPr lang="en-IN" dirty="0"/>
          </a:p>
        </p:txBody>
      </p:sp>
      <p:sp>
        <p:nvSpPr>
          <p:cNvPr id="3" name="Content Placeholder 2"/>
          <p:cNvSpPr>
            <a:spLocks noGrp="1"/>
          </p:cNvSpPr>
          <p:nvPr>
            <p:ph idx="1"/>
          </p:nvPr>
        </p:nvSpPr>
        <p:spPr>
          <a:xfrm>
            <a:off x="607264" y="764704"/>
            <a:ext cx="11213372" cy="5145436"/>
          </a:xfrm>
        </p:spPr>
        <p:txBody>
          <a:bodyPr/>
          <a:lstStyle/>
          <a:p>
            <a:pPr algn="just" latinLnBrk="0">
              <a:lnSpc>
                <a:spcPct val="150000"/>
              </a:lnSpc>
            </a:pPr>
            <a:r>
              <a:rPr lang="en-US" sz="2400" b="1" dirty="0">
                <a:solidFill>
                  <a:srgbClr val="7030A0"/>
                </a:solidFill>
                <a:latin typeface="Arial" panose="020B0604020202020204" pitchFamily="34" charset="0"/>
                <a:cs typeface="Arial" panose="020B0604020202020204" pitchFamily="34" charset="0"/>
              </a:rPr>
              <a:t>Regression coefficients</a:t>
            </a:r>
          </a:p>
          <a:p>
            <a:pPr lvl="1" algn="just" latinLnBrk="0">
              <a:lnSpc>
                <a:spcPct val="150000"/>
              </a:lnSpc>
            </a:pPr>
            <a:r>
              <a:rPr lang="en-US" sz="1907" dirty="0">
                <a:latin typeface="Arial" panose="020B0604020202020204" pitchFamily="34" charset="0"/>
                <a:cs typeface="Arial" panose="020B0604020202020204" pitchFamily="34" charset="0"/>
              </a:rPr>
              <a:t>The </a:t>
            </a:r>
            <a:r>
              <a:rPr lang="en-US" sz="1907" b="1" dirty="0">
                <a:latin typeface="Arial" panose="020B0604020202020204" pitchFamily="34" charset="0"/>
                <a:cs typeface="Arial" panose="020B0604020202020204" pitchFamily="34" charset="0"/>
              </a:rPr>
              <a:t>sign</a:t>
            </a:r>
            <a:r>
              <a:rPr lang="en-US" sz="1907" dirty="0">
                <a:latin typeface="Arial" panose="020B0604020202020204" pitchFamily="34" charset="0"/>
                <a:cs typeface="Arial" panose="020B0604020202020204" pitchFamily="34" charset="0"/>
              </a:rPr>
              <a:t> of each coefficient indicates the </a:t>
            </a:r>
            <a:r>
              <a:rPr lang="en-US" sz="1907" b="1" dirty="0">
                <a:latin typeface="Arial" panose="020B0604020202020204" pitchFamily="34" charset="0"/>
                <a:cs typeface="Arial" panose="020B0604020202020204" pitchFamily="34" charset="0"/>
              </a:rPr>
              <a:t>direction of the relationship </a:t>
            </a:r>
            <a:r>
              <a:rPr lang="en-US" sz="1907" dirty="0">
                <a:latin typeface="Arial" panose="020B0604020202020204" pitchFamily="34" charset="0"/>
                <a:cs typeface="Arial" panose="020B0604020202020204" pitchFamily="34" charset="0"/>
              </a:rPr>
              <a:t>between a </a:t>
            </a:r>
            <a:r>
              <a:rPr lang="en-US" sz="1907" dirty="0">
                <a:solidFill>
                  <a:srgbClr val="FF0000"/>
                </a:solidFill>
                <a:latin typeface="Arial" panose="020B0604020202020204" pitchFamily="34" charset="0"/>
                <a:cs typeface="Arial" panose="020B0604020202020204" pitchFamily="34" charset="0"/>
              </a:rPr>
              <a:t>predictor variable and the response variable</a:t>
            </a:r>
            <a:r>
              <a:rPr lang="en-US" sz="1907" dirty="0">
                <a:latin typeface="Arial" panose="020B0604020202020204" pitchFamily="34" charset="0"/>
                <a:cs typeface="Arial" panose="020B0604020202020204" pitchFamily="34" charset="0"/>
              </a:rPr>
              <a:t>.</a:t>
            </a:r>
          </a:p>
          <a:p>
            <a:pPr lvl="1" algn="just" latinLnBrk="0">
              <a:lnSpc>
                <a:spcPct val="150000"/>
              </a:lnSpc>
            </a:pPr>
            <a:r>
              <a:rPr lang="en-US" sz="1907" dirty="0">
                <a:latin typeface="Arial" panose="020B0604020202020204" pitchFamily="34" charset="0"/>
                <a:cs typeface="Arial" panose="020B0604020202020204" pitchFamily="34" charset="0"/>
              </a:rPr>
              <a:t>A </a:t>
            </a:r>
            <a:r>
              <a:rPr lang="en-US" sz="1907" b="1" dirty="0">
                <a:solidFill>
                  <a:srgbClr val="FF0000"/>
                </a:solidFill>
                <a:latin typeface="Arial" panose="020B0604020202020204" pitchFamily="34" charset="0"/>
                <a:cs typeface="Arial" panose="020B0604020202020204" pitchFamily="34" charset="0"/>
              </a:rPr>
              <a:t>positive sign </a:t>
            </a:r>
            <a:r>
              <a:rPr lang="en-US" sz="1907" dirty="0">
                <a:latin typeface="Arial" panose="020B0604020202020204" pitchFamily="34" charset="0"/>
                <a:cs typeface="Arial" panose="020B0604020202020204" pitchFamily="34" charset="0"/>
              </a:rPr>
              <a:t>indicates that as the predictor variable increases, the response variable also </a:t>
            </a:r>
            <a:r>
              <a:rPr lang="en-US" sz="1907" dirty="0">
                <a:highlight>
                  <a:srgbClr val="FFFF00"/>
                </a:highlight>
                <a:latin typeface="Arial" panose="020B0604020202020204" pitchFamily="34" charset="0"/>
                <a:cs typeface="Arial" panose="020B0604020202020204" pitchFamily="34" charset="0"/>
              </a:rPr>
              <a:t>increases</a:t>
            </a:r>
            <a:r>
              <a:rPr lang="en-US" sz="1907" dirty="0">
                <a:latin typeface="Arial" panose="020B0604020202020204" pitchFamily="34" charset="0"/>
                <a:cs typeface="Arial" panose="020B0604020202020204" pitchFamily="34" charset="0"/>
              </a:rPr>
              <a:t>.</a:t>
            </a:r>
          </a:p>
          <a:p>
            <a:pPr lvl="1" algn="just" latinLnBrk="0">
              <a:lnSpc>
                <a:spcPct val="150000"/>
              </a:lnSpc>
            </a:pPr>
            <a:r>
              <a:rPr lang="en-US" sz="1907" dirty="0">
                <a:latin typeface="Arial" panose="020B0604020202020204" pitchFamily="34" charset="0"/>
                <a:cs typeface="Arial" panose="020B0604020202020204" pitchFamily="34" charset="0"/>
              </a:rPr>
              <a:t>A </a:t>
            </a:r>
            <a:r>
              <a:rPr lang="en-US" sz="1907" b="1" dirty="0">
                <a:solidFill>
                  <a:srgbClr val="00B050"/>
                </a:solidFill>
                <a:latin typeface="Arial" panose="020B0604020202020204" pitchFamily="34" charset="0"/>
                <a:cs typeface="Arial" panose="020B0604020202020204" pitchFamily="34" charset="0"/>
              </a:rPr>
              <a:t>negative sign </a:t>
            </a:r>
            <a:r>
              <a:rPr lang="en-US" sz="1907" dirty="0">
                <a:latin typeface="Arial" panose="020B0604020202020204" pitchFamily="34" charset="0"/>
                <a:cs typeface="Arial" panose="020B0604020202020204" pitchFamily="34" charset="0"/>
              </a:rPr>
              <a:t>indicates that as the predictor variable increases, the response variable </a:t>
            </a:r>
            <a:r>
              <a:rPr lang="en-US" sz="1907" dirty="0">
                <a:highlight>
                  <a:srgbClr val="FFFF00"/>
                </a:highlight>
                <a:latin typeface="Arial" panose="020B0604020202020204" pitchFamily="34" charset="0"/>
                <a:cs typeface="Arial" panose="020B0604020202020204" pitchFamily="34" charset="0"/>
              </a:rPr>
              <a:t>decreases</a:t>
            </a:r>
            <a:r>
              <a:rPr lang="en-US" sz="1907" dirty="0">
                <a:latin typeface="Arial" panose="020B0604020202020204" pitchFamily="34" charset="0"/>
                <a:cs typeface="Arial" panose="020B0604020202020204" pitchFamily="34" charset="0"/>
              </a:rPr>
              <a:t>.</a:t>
            </a:r>
          </a:p>
          <a:p>
            <a:pPr marL="0" indent="0" algn="just" latinLnBrk="0">
              <a:lnSpc>
                <a:spcPct val="150000"/>
              </a:lnSpc>
              <a:buNone/>
            </a:pPr>
            <a:r>
              <a:rPr lang="en-US" sz="2400" b="1" dirty="0">
                <a:latin typeface="Arial" panose="020B0604020202020204" pitchFamily="34" charset="0"/>
                <a:cs typeface="Arial" panose="020B0604020202020204" pitchFamily="34" charset="0"/>
              </a:rPr>
              <a:t>Example: </a:t>
            </a:r>
            <a:r>
              <a:rPr lang="en-US" sz="2400" dirty="0">
                <a:latin typeface="Arial" panose="020B0604020202020204" pitchFamily="34" charset="0"/>
                <a:cs typeface="Arial" panose="020B0604020202020204" pitchFamily="34" charset="0"/>
              </a:rPr>
              <a:t>The coefficient value represents the mean change in the response given a one unit change in the predictor. For example, if a coefficient is +3, the mean response value increases by 3 for every one unit change in the predictor.</a:t>
            </a:r>
          </a:p>
          <a:p>
            <a:pPr algn="just" latinLnBrk="0">
              <a:lnSpc>
                <a:spcPct val="150000"/>
              </a:lnSpc>
            </a:pPr>
            <a:endParaRPr lang="en-US" sz="2400" dirty="0">
              <a:latin typeface="Arial" panose="020B0604020202020204" pitchFamily="34" charset="0"/>
              <a:cs typeface="Arial" panose="020B0604020202020204" pitchFamily="34" charset="0"/>
            </a:endParaRP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67</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318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Overview of Linear Models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68</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551384" y="728700"/>
            <a:ext cx="9645755" cy="5476732"/>
          </a:xfrm>
          <a:prstGeom prst="rect">
            <a:avLst/>
          </a:prstGeom>
        </p:spPr>
      </p:pic>
    </p:spTree>
    <p:extLst>
      <p:ext uri="{BB962C8B-B14F-4D97-AF65-F5344CB8AC3E}">
        <p14:creationId xmlns:p14="http://schemas.microsoft.com/office/powerpoint/2010/main" val="868606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Least Squares Regression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69</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227348" y="844358"/>
            <a:ext cx="8930482" cy="5440161"/>
          </a:xfrm>
          <a:prstGeom prst="rect">
            <a:avLst/>
          </a:prstGeom>
        </p:spPr>
      </p:pic>
      <p:pic>
        <p:nvPicPr>
          <p:cNvPr id="6" name="Picture 5"/>
          <p:cNvPicPr>
            <a:picLocks noChangeAspect="1"/>
          </p:cNvPicPr>
          <p:nvPr/>
        </p:nvPicPr>
        <p:blipFill>
          <a:blip r:embed="rId3"/>
          <a:stretch>
            <a:fillRect/>
          </a:stretch>
        </p:blipFill>
        <p:spPr>
          <a:xfrm>
            <a:off x="8788973" y="3202969"/>
            <a:ext cx="3403026" cy="2753048"/>
          </a:xfrm>
          <a:prstGeom prst="rect">
            <a:avLst/>
          </a:prstGeom>
        </p:spPr>
      </p:pic>
    </p:spTree>
    <p:extLst>
      <p:ext uri="{BB962C8B-B14F-4D97-AF65-F5344CB8AC3E}">
        <p14:creationId xmlns:p14="http://schemas.microsoft.com/office/powerpoint/2010/main" val="42836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Need for DOE methodology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1907" dirty="0">
                <a:latin typeface="Arial" panose="020B0604020202020204" pitchFamily="34" charset="0"/>
                <a:cs typeface="Arial" panose="020B0604020202020204" pitchFamily="34" charset="0"/>
              </a:rPr>
              <a:t>Characterizing a process</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a:t>
            </a:fld>
            <a:endParaRPr lang="en-US" altLang="ko-KR"/>
          </a:p>
        </p:txBody>
      </p:sp>
      <p:pic>
        <p:nvPicPr>
          <p:cNvPr id="5" name="Picture 4"/>
          <p:cNvPicPr>
            <a:picLocks noChangeAspect="1"/>
          </p:cNvPicPr>
          <p:nvPr/>
        </p:nvPicPr>
        <p:blipFill>
          <a:blip r:embed="rId2"/>
          <a:stretch>
            <a:fillRect/>
          </a:stretch>
        </p:blipFill>
        <p:spPr>
          <a:xfrm>
            <a:off x="4907868" y="656692"/>
            <a:ext cx="6895563" cy="5985284"/>
          </a:xfrm>
          <a:prstGeom prst="rect">
            <a:avLst/>
          </a:prstGeom>
        </p:spPr>
      </p:pic>
    </p:spTree>
    <p:extLst>
      <p:ext uri="{BB962C8B-B14F-4D97-AF65-F5344CB8AC3E}">
        <p14:creationId xmlns:p14="http://schemas.microsoft.com/office/powerpoint/2010/main" val="37500232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Introduction to Regression Analysis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70</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263791" y="871736"/>
            <a:ext cx="9721080" cy="5533359"/>
          </a:xfrm>
          <a:prstGeom prst="rect">
            <a:avLst/>
          </a:prstGeom>
        </p:spPr>
      </p:pic>
    </p:spTree>
    <p:extLst>
      <p:ext uri="{BB962C8B-B14F-4D97-AF65-F5344CB8AC3E}">
        <p14:creationId xmlns:p14="http://schemas.microsoft.com/office/powerpoint/2010/main" val="2223018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Linear Regression Model</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71</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1227787" y="818299"/>
            <a:ext cx="9793088" cy="5720837"/>
          </a:xfrm>
          <a:prstGeom prst="rect">
            <a:avLst/>
          </a:prstGeom>
        </p:spPr>
      </p:pic>
    </p:spTree>
    <p:extLst>
      <p:ext uri="{BB962C8B-B14F-4D97-AF65-F5344CB8AC3E}">
        <p14:creationId xmlns:p14="http://schemas.microsoft.com/office/powerpoint/2010/main" val="3243720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Simple Linear Regression Model</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72</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t="4586"/>
          <a:stretch/>
        </p:blipFill>
        <p:spPr>
          <a:xfrm>
            <a:off x="659396" y="1124744"/>
            <a:ext cx="11096625" cy="5243897"/>
          </a:xfrm>
          <a:prstGeom prst="rect">
            <a:avLst/>
          </a:prstGeom>
        </p:spPr>
      </p:pic>
    </p:spTree>
    <p:extLst>
      <p:ext uri="{BB962C8B-B14F-4D97-AF65-F5344CB8AC3E}">
        <p14:creationId xmlns:p14="http://schemas.microsoft.com/office/powerpoint/2010/main" val="124873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Simple Linear Regression Model</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73</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1631504" y="835644"/>
            <a:ext cx="8316924" cy="4516140"/>
          </a:xfrm>
          <a:prstGeom prst="rect">
            <a:avLst/>
          </a:prstGeom>
        </p:spPr>
      </p:pic>
      <p:sp>
        <p:nvSpPr>
          <p:cNvPr id="3" name="TextBox 2"/>
          <p:cNvSpPr txBox="1"/>
          <p:nvPr/>
        </p:nvSpPr>
        <p:spPr>
          <a:xfrm>
            <a:off x="0" y="6141978"/>
            <a:ext cx="12145825" cy="400110"/>
          </a:xfrm>
          <a:prstGeom prst="rect">
            <a:avLst/>
          </a:prstGeom>
          <a:noFill/>
        </p:spPr>
        <p:txBody>
          <a:bodyPr wrap="none" rtlCol="0">
            <a:spAutoFit/>
          </a:bodyPr>
          <a:lstStyle/>
          <a:p>
            <a:r>
              <a:rPr lang="en-IN" sz="2000" b="1" dirty="0">
                <a:solidFill>
                  <a:srgbClr val="FF0000"/>
                </a:solidFill>
              </a:rPr>
              <a:t>Sum of Squares of Error should be minimal, then only we can say that it is best regression line.</a:t>
            </a:r>
          </a:p>
        </p:txBody>
      </p:sp>
      <p:sp>
        <p:nvSpPr>
          <p:cNvPr id="6" name="TextBox 5"/>
          <p:cNvSpPr txBox="1"/>
          <p:nvPr/>
        </p:nvSpPr>
        <p:spPr>
          <a:xfrm>
            <a:off x="8436260" y="5238886"/>
            <a:ext cx="3220625" cy="400110"/>
          </a:xfrm>
          <a:prstGeom prst="rect">
            <a:avLst/>
          </a:prstGeom>
          <a:noFill/>
        </p:spPr>
        <p:txBody>
          <a:bodyPr wrap="none" rtlCol="0">
            <a:spAutoFit/>
          </a:bodyPr>
          <a:lstStyle/>
          <a:p>
            <a:r>
              <a:rPr lang="en-IN" sz="2000" b="1" dirty="0">
                <a:solidFill>
                  <a:schemeClr val="tx1"/>
                </a:solidFill>
              </a:rPr>
              <a:t>Independent</a:t>
            </a:r>
            <a:r>
              <a:rPr lang="en-IN" sz="2000" dirty="0"/>
              <a:t> </a:t>
            </a:r>
            <a:r>
              <a:rPr lang="en-IN" sz="2000" b="1" dirty="0">
                <a:solidFill>
                  <a:schemeClr val="tx1"/>
                </a:solidFill>
              </a:rPr>
              <a:t>variable (X)</a:t>
            </a:r>
          </a:p>
        </p:txBody>
      </p:sp>
      <p:sp>
        <p:nvSpPr>
          <p:cNvPr id="8" name="TextBox 7"/>
          <p:cNvSpPr txBox="1"/>
          <p:nvPr/>
        </p:nvSpPr>
        <p:spPr>
          <a:xfrm>
            <a:off x="947428" y="851359"/>
            <a:ext cx="3002617" cy="400110"/>
          </a:xfrm>
          <a:prstGeom prst="rect">
            <a:avLst/>
          </a:prstGeom>
          <a:noFill/>
        </p:spPr>
        <p:txBody>
          <a:bodyPr wrap="none" rtlCol="0">
            <a:spAutoFit/>
          </a:bodyPr>
          <a:lstStyle/>
          <a:p>
            <a:r>
              <a:rPr lang="en-IN" sz="2000" b="1" dirty="0">
                <a:solidFill>
                  <a:schemeClr val="tx1"/>
                </a:solidFill>
              </a:rPr>
              <a:t>Dependent</a:t>
            </a:r>
            <a:r>
              <a:rPr lang="en-IN" sz="2000" dirty="0"/>
              <a:t> </a:t>
            </a:r>
            <a:r>
              <a:rPr lang="en-IN" sz="2000" b="1" dirty="0">
                <a:solidFill>
                  <a:schemeClr val="tx1"/>
                </a:solidFill>
              </a:rPr>
              <a:t>variable (Y)</a:t>
            </a:r>
          </a:p>
        </p:txBody>
      </p:sp>
    </p:spTree>
    <p:extLst>
      <p:ext uri="{BB962C8B-B14F-4D97-AF65-F5344CB8AC3E}">
        <p14:creationId xmlns:p14="http://schemas.microsoft.com/office/powerpoint/2010/main" val="1268865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Simple Linear Regression Model</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74</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a:stretch>
            <a:fillRect/>
          </a:stretch>
        </p:blipFill>
        <p:spPr>
          <a:xfrm>
            <a:off x="69838" y="671518"/>
            <a:ext cx="6062741" cy="3519393"/>
          </a:xfrm>
          <a:prstGeom prst="rect">
            <a:avLst/>
          </a:prstGeom>
        </p:spPr>
      </p:pic>
      <p:pic>
        <p:nvPicPr>
          <p:cNvPr id="11" name="Picture 10"/>
          <p:cNvPicPr>
            <a:picLocks noChangeAspect="1"/>
          </p:cNvPicPr>
          <p:nvPr/>
        </p:nvPicPr>
        <p:blipFill>
          <a:blip r:embed="rId3"/>
          <a:stretch>
            <a:fillRect/>
          </a:stretch>
        </p:blipFill>
        <p:spPr>
          <a:xfrm>
            <a:off x="5427712" y="2973880"/>
            <a:ext cx="5868652" cy="3568208"/>
          </a:xfrm>
          <a:prstGeom prst="rect">
            <a:avLst/>
          </a:prstGeom>
        </p:spPr>
      </p:pic>
      <p:sp>
        <p:nvSpPr>
          <p:cNvPr id="12" name="TextBox 11"/>
          <p:cNvSpPr txBox="1"/>
          <p:nvPr/>
        </p:nvSpPr>
        <p:spPr>
          <a:xfrm>
            <a:off x="6611816" y="1249773"/>
            <a:ext cx="5051883" cy="1323439"/>
          </a:xfrm>
          <a:prstGeom prst="rect">
            <a:avLst/>
          </a:prstGeom>
          <a:noFill/>
        </p:spPr>
        <p:txBody>
          <a:bodyPr wrap="square" rtlCol="0">
            <a:spAutoFit/>
          </a:bodyPr>
          <a:lstStyle/>
          <a:p>
            <a:r>
              <a:rPr lang="en-IN" sz="2000" b="1" dirty="0">
                <a:solidFill>
                  <a:srgbClr val="FF0000"/>
                </a:solidFill>
              </a:rPr>
              <a:t>Line of best fit: Best fit means that the sum of the squares of the vertical distance from each point to the line is at minimum.</a:t>
            </a:r>
          </a:p>
        </p:txBody>
      </p:sp>
    </p:spTree>
    <p:extLst>
      <p:ext uri="{BB962C8B-B14F-4D97-AF65-F5344CB8AC3E}">
        <p14:creationId xmlns:p14="http://schemas.microsoft.com/office/powerpoint/2010/main" val="19737693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Simple Linear Regression Model</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75</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2279576" y="1592796"/>
            <a:ext cx="7038975" cy="3971925"/>
          </a:xfrm>
          <a:prstGeom prst="rect">
            <a:avLst/>
          </a:prstGeom>
        </p:spPr>
      </p:pic>
    </p:spTree>
    <p:extLst>
      <p:ext uri="{BB962C8B-B14F-4D97-AF65-F5344CB8AC3E}">
        <p14:creationId xmlns:p14="http://schemas.microsoft.com/office/powerpoint/2010/main" val="1505299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Regression Model</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76</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4583" y="1412776"/>
            <a:ext cx="6531413" cy="4898560"/>
          </a:xfrm>
          <a:prstGeom prst="rect">
            <a:avLst/>
          </a:prstGeom>
        </p:spPr>
      </p:pic>
      <p:pic>
        <p:nvPicPr>
          <p:cNvPr id="8" name="Picture 7"/>
          <p:cNvPicPr>
            <a:picLocks noChangeAspect="1"/>
          </p:cNvPicPr>
          <p:nvPr/>
        </p:nvPicPr>
        <p:blipFill>
          <a:blip r:embed="rId3"/>
          <a:stretch>
            <a:fillRect/>
          </a:stretch>
        </p:blipFill>
        <p:spPr>
          <a:xfrm>
            <a:off x="7191374" y="1942852"/>
            <a:ext cx="5000625" cy="4152900"/>
          </a:xfrm>
          <a:prstGeom prst="rect">
            <a:avLst/>
          </a:prstGeom>
        </p:spPr>
      </p:pic>
    </p:spTree>
    <p:extLst>
      <p:ext uri="{BB962C8B-B14F-4D97-AF65-F5344CB8AC3E}">
        <p14:creationId xmlns:p14="http://schemas.microsoft.com/office/powerpoint/2010/main" val="4032503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Regression Model</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77</a:t>
            </a:fld>
            <a:endParaRPr lang="en-US" altLang="ko-KR"/>
          </a:p>
        </p:txBody>
      </p:sp>
      <p:sp>
        <p:nvSpPr>
          <p:cNvPr id="5" name="Rectangle 4"/>
          <p:cNvSpPr/>
          <p:nvPr/>
        </p:nvSpPr>
        <p:spPr>
          <a:xfrm>
            <a:off x="3563816" y="4336941"/>
            <a:ext cx="7176700" cy="523220"/>
          </a:xfrm>
          <a:prstGeom prst="rect">
            <a:avLst/>
          </a:prstGeom>
        </p:spPr>
        <p:txBody>
          <a:bodyPr wrap="square">
            <a:spAutoFit/>
          </a:bodyPr>
          <a:lstStyle/>
          <a:p>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2050" name="Picture 2" descr="What is Linear Regression? | Types of Linear Reg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040" y="789395"/>
            <a:ext cx="531495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6 Best Logistic Regression ideas | logistic regression, regression, linear  regression"/>
          <p:cNvPicPr>
            <a:picLocks noChangeAspect="1" noChangeArrowheads="1"/>
          </p:cNvPicPr>
          <p:nvPr/>
        </p:nvPicPr>
        <p:blipFill rotWithShape="1">
          <a:blip r:embed="rId3">
            <a:extLst>
              <a:ext uri="{28A0092B-C50C-407E-A947-70E740481C1C}">
                <a14:useLocalDpi xmlns:a14="http://schemas.microsoft.com/office/drawing/2010/main" val="0"/>
              </a:ext>
            </a:extLst>
          </a:blip>
          <a:srcRect l="2366" t="16451" r="2840" b="8793"/>
          <a:stretch/>
        </p:blipFill>
        <p:spPr bwMode="auto">
          <a:xfrm>
            <a:off x="282607" y="778632"/>
            <a:ext cx="5760640" cy="25562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8361" t="21126" r="8657" b="7475"/>
          <a:stretch/>
        </p:blipFill>
        <p:spPr>
          <a:xfrm>
            <a:off x="6456039" y="3756918"/>
            <a:ext cx="5422491" cy="2624409"/>
          </a:xfrm>
          <a:prstGeom prst="rect">
            <a:avLst/>
          </a:prstGeom>
        </p:spPr>
      </p:pic>
    </p:spTree>
    <p:extLst>
      <p:ext uri="{BB962C8B-B14F-4D97-AF65-F5344CB8AC3E}">
        <p14:creationId xmlns:p14="http://schemas.microsoft.com/office/powerpoint/2010/main" val="2133693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Model for Predicting  Response Function</a:t>
            </a:r>
            <a:endParaRPr lang="en-IN" dirty="0"/>
          </a:p>
        </p:txBody>
      </p:sp>
      <p:sp>
        <p:nvSpPr>
          <p:cNvPr id="3" name="Content Placeholder 2"/>
          <p:cNvSpPr>
            <a:spLocks noGrp="1"/>
          </p:cNvSpPr>
          <p:nvPr>
            <p:ph idx="1"/>
          </p:nvPr>
        </p:nvSpPr>
        <p:spPr>
          <a:xfrm>
            <a:off x="607264" y="764704"/>
            <a:ext cx="11213372" cy="5145436"/>
          </a:xfrm>
        </p:spPr>
        <p:txBody>
          <a:bodyPr/>
          <a:lstStyle/>
          <a:p>
            <a:pPr algn="just" latinLnBrk="0">
              <a:lnSpc>
                <a:spcPct val="150000"/>
              </a:lnSpc>
            </a:pPr>
            <a:r>
              <a:rPr lang="en-US" sz="2400" b="1" dirty="0">
                <a:latin typeface="Arial" panose="020B0604020202020204" pitchFamily="34" charset="0"/>
                <a:cs typeface="Arial" panose="020B0604020202020204" pitchFamily="34" charset="0"/>
              </a:rPr>
              <a:t>For factors at 2-levels, the regression coefficients are obtained by dividing the estimates of effects by 2.</a:t>
            </a:r>
          </a:p>
          <a:p>
            <a:pPr algn="just" latinLnBrk="0">
              <a:lnSpc>
                <a:spcPct val="150000"/>
              </a:lnSpc>
            </a:pPr>
            <a:r>
              <a:rPr lang="en-US" sz="2400" dirty="0">
                <a:latin typeface="Arial" panose="020B0604020202020204" pitchFamily="34" charset="0"/>
                <a:cs typeface="Arial" panose="020B0604020202020204" pitchFamily="34" charset="0"/>
              </a:rPr>
              <a:t>A regression model for factors at 2-levels is usually of the form</a:t>
            </a: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a:p>
            <a:pPr marL="0" indent="0" algn="just" latinLnBrk="0">
              <a:lnSpc>
                <a:spcPct val="150000"/>
              </a:lnSpc>
              <a:buNone/>
            </a:pP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78</a:t>
            </a:fld>
            <a:endParaRPr lang="en-US" altLang="ko-KR"/>
          </a:p>
        </p:txBody>
      </p:sp>
      <p:sp>
        <p:nvSpPr>
          <p:cNvPr id="5" name="object 5"/>
          <p:cNvSpPr/>
          <p:nvPr/>
        </p:nvSpPr>
        <p:spPr>
          <a:xfrm>
            <a:off x="2621417" y="2707885"/>
            <a:ext cx="7005828" cy="640079"/>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519652" y="3442992"/>
            <a:ext cx="11209358" cy="2859757"/>
          </a:xfrm>
          <a:prstGeom prst="rect">
            <a:avLst/>
          </a:prstGeom>
        </p:spPr>
        <p:txBody>
          <a:bodyPr vert="horz" wrap="square" lIns="0" tIns="177800" rIns="0" bIns="0" rtlCol="0">
            <a:spAutoFit/>
          </a:bodyPr>
          <a:lstStyle/>
          <a:p>
            <a:pPr marL="391795" indent="-341630">
              <a:lnSpc>
                <a:spcPct val="100000"/>
              </a:lnSpc>
              <a:spcBef>
                <a:spcPts val="1400"/>
              </a:spcBef>
              <a:buChar char="•"/>
              <a:tabLst>
                <a:tab pos="391795" algn="l"/>
                <a:tab pos="392430" algn="l"/>
                <a:tab pos="2538730" algn="l"/>
              </a:tabLst>
            </a:pPr>
            <a:r>
              <a:rPr sz="2200" spc="-5" dirty="0">
                <a:solidFill>
                  <a:schemeClr val="tx1"/>
                </a:solidFill>
                <a:latin typeface="Arial"/>
                <a:cs typeface="Arial"/>
              </a:rPr>
              <a:t>where </a:t>
            </a:r>
            <a:r>
              <a:rPr sz="2200" i="1" dirty="0">
                <a:solidFill>
                  <a:schemeClr val="tx1"/>
                </a:solidFill>
                <a:latin typeface="Arial"/>
                <a:cs typeface="Arial"/>
              </a:rPr>
              <a:t>β</a:t>
            </a:r>
            <a:r>
              <a:rPr sz="2175" i="1" baseline="-17241" dirty="0">
                <a:solidFill>
                  <a:schemeClr val="tx1"/>
                </a:solidFill>
                <a:latin typeface="Arial"/>
                <a:cs typeface="Arial"/>
              </a:rPr>
              <a:t>1</a:t>
            </a:r>
            <a:r>
              <a:rPr sz="2175" i="1" spc="345" baseline="-17241" dirty="0">
                <a:solidFill>
                  <a:schemeClr val="tx1"/>
                </a:solidFill>
                <a:latin typeface="Arial"/>
                <a:cs typeface="Arial"/>
              </a:rPr>
              <a:t> </a:t>
            </a:r>
            <a:r>
              <a:rPr sz="2200" dirty="0">
                <a:solidFill>
                  <a:schemeClr val="tx1"/>
                </a:solidFill>
                <a:latin typeface="Arial"/>
                <a:cs typeface="Arial"/>
              </a:rPr>
              <a:t>and</a:t>
            </a:r>
            <a:r>
              <a:rPr sz="2200" spc="-15" dirty="0">
                <a:solidFill>
                  <a:schemeClr val="tx1"/>
                </a:solidFill>
                <a:latin typeface="Arial"/>
                <a:cs typeface="Arial"/>
              </a:rPr>
              <a:t> </a:t>
            </a:r>
            <a:r>
              <a:rPr sz="2200" i="1" dirty="0">
                <a:solidFill>
                  <a:schemeClr val="tx1"/>
                </a:solidFill>
                <a:latin typeface="Arial"/>
                <a:cs typeface="Arial"/>
              </a:rPr>
              <a:t>β</a:t>
            </a:r>
            <a:r>
              <a:rPr sz="2175" i="1" baseline="-17241" dirty="0">
                <a:solidFill>
                  <a:schemeClr val="tx1"/>
                </a:solidFill>
                <a:latin typeface="Arial"/>
                <a:cs typeface="Arial"/>
              </a:rPr>
              <a:t>2	</a:t>
            </a:r>
            <a:r>
              <a:rPr sz="2200" dirty="0">
                <a:solidFill>
                  <a:schemeClr val="tx1"/>
                </a:solidFill>
                <a:latin typeface="Arial"/>
                <a:cs typeface="Arial"/>
              </a:rPr>
              <a:t>are </a:t>
            </a:r>
            <a:r>
              <a:rPr sz="2200" spc="5" dirty="0">
                <a:solidFill>
                  <a:schemeClr val="tx1"/>
                </a:solidFill>
                <a:latin typeface="Arial"/>
                <a:cs typeface="Arial"/>
              </a:rPr>
              <a:t>the </a:t>
            </a:r>
            <a:r>
              <a:rPr sz="2200" dirty="0">
                <a:solidFill>
                  <a:schemeClr val="tx1"/>
                </a:solidFill>
                <a:latin typeface="Arial"/>
                <a:cs typeface="Arial"/>
              </a:rPr>
              <a:t>regression </a:t>
            </a:r>
            <a:r>
              <a:rPr sz="2200" spc="-5" dirty="0">
                <a:solidFill>
                  <a:schemeClr val="tx1"/>
                </a:solidFill>
                <a:latin typeface="Arial"/>
                <a:cs typeface="Arial"/>
              </a:rPr>
              <a:t>coefficients </a:t>
            </a:r>
            <a:r>
              <a:rPr sz="2200" dirty="0">
                <a:solidFill>
                  <a:schemeClr val="tx1"/>
                </a:solidFill>
                <a:latin typeface="Arial"/>
                <a:cs typeface="Arial"/>
              </a:rPr>
              <a:t>and </a:t>
            </a:r>
            <a:r>
              <a:rPr sz="2200" i="1" dirty="0">
                <a:solidFill>
                  <a:schemeClr val="tx1"/>
                </a:solidFill>
                <a:latin typeface="Arial"/>
                <a:cs typeface="Arial"/>
              </a:rPr>
              <a:t>β</a:t>
            </a:r>
            <a:r>
              <a:rPr sz="2175" i="1" baseline="-17241" dirty="0">
                <a:solidFill>
                  <a:schemeClr val="tx1"/>
                </a:solidFill>
                <a:latin typeface="Arial"/>
                <a:cs typeface="Arial"/>
              </a:rPr>
              <a:t>0 </a:t>
            </a:r>
            <a:r>
              <a:rPr sz="2200" spc="-5" dirty="0">
                <a:solidFill>
                  <a:schemeClr val="tx1"/>
                </a:solidFill>
                <a:latin typeface="Arial"/>
                <a:cs typeface="Arial"/>
              </a:rPr>
              <a:t>is</a:t>
            </a:r>
            <a:r>
              <a:rPr sz="2200" spc="-395" dirty="0">
                <a:solidFill>
                  <a:schemeClr val="tx1"/>
                </a:solidFill>
                <a:latin typeface="Arial"/>
                <a:cs typeface="Arial"/>
              </a:rPr>
              <a:t> </a:t>
            </a:r>
            <a:r>
              <a:rPr sz="2200" spc="5" dirty="0">
                <a:solidFill>
                  <a:schemeClr val="tx1"/>
                </a:solidFill>
                <a:latin typeface="Arial"/>
                <a:cs typeface="Arial"/>
              </a:rPr>
              <a:t>the</a:t>
            </a:r>
            <a:endParaRPr sz="2200" dirty="0">
              <a:solidFill>
                <a:schemeClr val="tx1"/>
              </a:solidFill>
              <a:latin typeface="Arial"/>
              <a:cs typeface="Arial"/>
            </a:endParaRPr>
          </a:p>
          <a:p>
            <a:pPr marL="391795">
              <a:lnSpc>
                <a:spcPct val="100000"/>
              </a:lnSpc>
              <a:spcBef>
                <a:spcPts val="1295"/>
              </a:spcBef>
            </a:pPr>
            <a:r>
              <a:rPr sz="2200" dirty="0">
                <a:solidFill>
                  <a:schemeClr val="tx1"/>
                </a:solidFill>
                <a:latin typeface="Arial"/>
                <a:cs typeface="Arial"/>
              </a:rPr>
              <a:t>average response </a:t>
            </a:r>
            <a:r>
              <a:rPr sz="2200" spc="-5" dirty="0">
                <a:solidFill>
                  <a:schemeClr val="tx1"/>
                </a:solidFill>
                <a:latin typeface="Arial"/>
                <a:cs typeface="Arial"/>
              </a:rPr>
              <a:t>in </a:t>
            </a:r>
            <a:r>
              <a:rPr sz="2200" dirty="0">
                <a:solidFill>
                  <a:schemeClr val="tx1"/>
                </a:solidFill>
                <a:latin typeface="Arial"/>
                <a:cs typeface="Arial"/>
              </a:rPr>
              <a:t>a </a:t>
            </a:r>
            <a:r>
              <a:rPr sz="2200" spc="5" dirty="0">
                <a:solidFill>
                  <a:schemeClr val="tx1"/>
                </a:solidFill>
                <a:latin typeface="Arial"/>
                <a:cs typeface="Arial"/>
              </a:rPr>
              <a:t>factorial</a:t>
            </a:r>
            <a:r>
              <a:rPr sz="2200" spc="-195" dirty="0">
                <a:solidFill>
                  <a:schemeClr val="tx1"/>
                </a:solidFill>
                <a:latin typeface="Arial"/>
                <a:cs typeface="Arial"/>
              </a:rPr>
              <a:t> </a:t>
            </a:r>
            <a:r>
              <a:rPr sz="2200" spc="-5" dirty="0">
                <a:solidFill>
                  <a:schemeClr val="tx1"/>
                </a:solidFill>
                <a:latin typeface="Arial"/>
                <a:cs typeface="Arial"/>
              </a:rPr>
              <a:t>experiment.</a:t>
            </a:r>
            <a:endParaRPr sz="2200" dirty="0">
              <a:solidFill>
                <a:schemeClr val="tx1"/>
              </a:solidFill>
              <a:latin typeface="Arial"/>
              <a:cs typeface="Arial"/>
            </a:endParaRPr>
          </a:p>
          <a:p>
            <a:pPr marL="391795" indent="-341630">
              <a:lnSpc>
                <a:spcPct val="100000"/>
              </a:lnSpc>
              <a:spcBef>
                <a:spcPts val="2010"/>
              </a:spcBef>
              <a:buChar char="•"/>
              <a:tabLst>
                <a:tab pos="391795" algn="l"/>
                <a:tab pos="392430" algn="l"/>
                <a:tab pos="2014220" algn="l"/>
              </a:tabLst>
            </a:pPr>
            <a:r>
              <a:rPr sz="2200" spc="5" dirty="0">
                <a:solidFill>
                  <a:schemeClr val="tx1"/>
                </a:solidFill>
                <a:latin typeface="Arial"/>
                <a:cs typeface="Arial"/>
              </a:rPr>
              <a:t>The</a:t>
            </a:r>
            <a:r>
              <a:rPr sz="2200" spc="-35" dirty="0">
                <a:solidFill>
                  <a:schemeClr val="tx1"/>
                </a:solidFill>
                <a:latin typeface="Arial"/>
                <a:cs typeface="Arial"/>
              </a:rPr>
              <a:t> </a:t>
            </a:r>
            <a:r>
              <a:rPr sz="2200" spc="5" dirty="0">
                <a:solidFill>
                  <a:schemeClr val="tx1"/>
                </a:solidFill>
                <a:latin typeface="Arial"/>
                <a:cs typeface="Arial"/>
              </a:rPr>
              <a:t>term</a:t>
            </a:r>
            <a:r>
              <a:rPr sz="2200" spc="10" dirty="0">
                <a:solidFill>
                  <a:schemeClr val="tx1"/>
                </a:solidFill>
                <a:latin typeface="Arial"/>
                <a:cs typeface="Arial"/>
              </a:rPr>
              <a:t> </a:t>
            </a:r>
            <a:r>
              <a:rPr sz="2400" i="1" spc="-10" dirty="0">
                <a:solidFill>
                  <a:schemeClr val="tx1"/>
                </a:solidFill>
                <a:latin typeface="Arial"/>
                <a:cs typeface="Arial"/>
              </a:rPr>
              <a:t>‘ε’	</a:t>
            </a:r>
            <a:r>
              <a:rPr sz="2200" spc="5" dirty="0">
                <a:solidFill>
                  <a:schemeClr val="tx1"/>
                </a:solidFill>
                <a:latin typeface="Arial"/>
                <a:cs typeface="Arial"/>
              </a:rPr>
              <a:t>the </a:t>
            </a:r>
            <a:r>
              <a:rPr sz="2200" dirty="0">
                <a:solidFill>
                  <a:schemeClr val="tx1"/>
                </a:solidFill>
                <a:latin typeface="Arial"/>
                <a:cs typeface="Arial"/>
              </a:rPr>
              <a:t>random </a:t>
            </a:r>
            <a:r>
              <a:rPr sz="2200" spc="5" dirty="0">
                <a:solidFill>
                  <a:schemeClr val="tx1"/>
                </a:solidFill>
                <a:latin typeface="Arial"/>
                <a:cs typeface="Arial"/>
              </a:rPr>
              <a:t>error </a:t>
            </a:r>
            <a:r>
              <a:rPr sz="2200" dirty="0">
                <a:solidFill>
                  <a:schemeClr val="tx1"/>
                </a:solidFill>
                <a:latin typeface="Arial"/>
                <a:cs typeface="Arial"/>
              </a:rPr>
              <a:t>component </a:t>
            </a:r>
            <a:r>
              <a:rPr sz="2200" spc="-10" dirty="0">
                <a:solidFill>
                  <a:schemeClr val="tx1"/>
                </a:solidFill>
                <a:latin typeface="Arial"/>
                <a:cs typeface="Arial"/>
              </a:rPr>
              <a:t>which </a:t>
            </a:r>
            <a:r>
              <a:rPr sz="2200" spc="-5" dirty="0">
                <a:solidFill>
                  <a:schemeClr val="tx1"/>
                </a:solidFill>
                <a:latin typeface="Arial"/>
                <a:cs typeface="Arial"/>
              </a:rPr>
              <a:t>is</a:t>
            </a:r>
            <a:r>
              <a:rPr sz="2200" spc="-95" dirty="0">
                <a:solidFill>
                  <a:schemeClr val="tx1"/>
                </a:solidFill>
                <a:latin typeface="Arial"/>
                <a:cs typeface="Arial"/>
              </a:rPr>
              <a:t> </a:t>
            </a:r>
            <a:r>
              <a:rPr sz="2200" spc="-5" dirty="0">
                <a:solidFill>
                  <a:schemeClr val="tx1"/>
                </a:solidFill>
                <a:latin typeface="Arial"/>
                <a:cs typeface="Arial"/>
              </a:rPr>
              <a:t>approximately</a:t>
            </a:r>
            <a:r>
              <a:rPr lang="en-IN" sz="2200" spc="-5" dirty="0">
                <a:solidFill>
                  <a:schemeClr val="tx1"/>
                </a:solidFill>
                <a:latin typeface="Arial"/>
                <a:cs typeface="Arial"/>
              </a:rPr>
              <a:t> </a:t>
            </a:r>
            <a:r>
              <a:rPr sz="2200" dirty="0">
                <a:solidFill>
                  <a:schemeClr val="tx1"/>
                </a:solidFill>
                <a:latin typeface="Arial"/>
                <a:cs typeface="Arial"/>
              </a:rPr>
              <a:t>normal and </a:t>
            </a:r>
            <a:r>
              <a:rPr sz="2200" spc="-5" dirty="0">
                <a:solidFill>
                  <a:schemeClr val="tx1"/>
                </a:solidFill>
                <a:latin typeface="Arial"/>
                <a:cs typeface="Arial"/>
              </a:rPr>
              <a:t>independently </a:t>
            </a:r>
            <a:r>
              <a:rPr sz="2200" dirty="0">
                <a:solidFill>
                  <a:schemeClr val="tx1"/>
                </a:solidFill>
                <a:latin typeface="Arial"/>
                <a:cs typeface="Arial"/>
              </a:rPr>
              <a:t>distributed </a:t>
            </a:r>
            <a:r>
              <a:rPr sz="2200" spc="-10" dirty="0">
                <a:solidFill>
                  <a:schemeClr val="tx1"/>
                </a:solidFill>
                <a:latin typeface="Arial"/>
                <a:cs typeface="Arial"/>
              </a:rPr>
              <a:t>with </a:t>
            </a:r>
            <a:r>
              <a:rPr sz="2200" dirty="0">
                <a:solidFill>
                  <a:schemeClr val="tx1"/>
                </a:solidFill>
                <a:latin typeface="Arial"/>
                <a:cs typeface="Arial"/>
              </a:rPr>
              <a:t>mean </a:t>
            </a:r>
            <a:r>
              <a:rPr sz="2200" spc="-5" dirty="0">
                <a:solidFill>
                  <a:schemeClr val="tx1"/>
                </a:solidFill>
                <a:latin typeface="Arial"/>
                <a:cs typeface="Arial"/>
              </a:rPr>
              <a:t>zero </a:t>
            </a:r>
            <a:r>
              <a:rPr sz="2200" dirty="0">
                <a:solidFill>
                  <a:schemeClr val="tx1"/>
                </a:solidFill>
                <a:latin typeface="Arial"/>
                <a:cs typeface="Arial"/>
              </a:rPr>
              <a:t>and</a:t>
            </a:r>
            <a:r>
              <a:rPr sz="2200" spc="-265" dirty="0">
                <a:solidFill>
                  <a:schemeClr val="tx1"/>
                </a:solidFill>
                <a:latin typeface="Arial"/>
                <a:cs typeface="Arial"/>
              </a:rPr>
              <a:t> </a:t>
            </a:r>
            <a:r>
              <a:rPr sz="2200" dirty="0">
                <a:solidFill>
                  <a:schemeClr val="tx1"/>
                </a:solidFill>
                <a:latin typeface="Arial"/>
                <a:cs typeface="Arial"/>
              </a:rPr>
              <a:t>constant  </a:t>
            </a:r>
            <a:r>
              <a:rPr sz="2200" spc="-5" dirty="0">
                <a:solidFill>
                  <a:schemeClr val="tx1"/>
                </a:solidFill>
                <a:latin typeface="Arial"/>
                <a:cs typeface="Arial"/>
              </a:rPr>
              <a:t>variance</a:t>
            </a:r>
            <a:r>
              <a:rPr sz="2200" spc="-20" dirty="0">
                <a:solidFill>
                  <a:schemeClr val="tx1"/>
                </a:solidFill>
                <a:latin typeface="Arial"/>
                <a:cs typeface="Arial"/>
              </a:rPr>
              <a:t> </a:t>
            </a:r>
            <a:r>
              <a:rPr sz="2200" i="1" spc="-10" dirty="0">
                <a:solidFill>
                  <a:schemeClr val="tx1"/>
                </a:solidFill>
                <a:latin typeface="Arial"/>
                <a:cs typeface="Arial"/>
              </a:rPr>
              <a:t>σ</a:t>
            </a:r>
            <a:r>
              <a:rPr sz="2175" spc="-15" baseline="-17241" dirty="0">
                <a:solidFill>
                  <a:schemeClr val="tx1"/>
                </a:solidFill>
                <a:latin typeface="Arial"/>
                <a:cs typeface="Arial"/>
              </a:rPr>
              <a:t>2</a:t>
            </a:r>
            <a:r>
              <a:rPr sz="2200" spc="-10" dirty="0">
                <a:solidFill>
                  <a:schemeClr val="tx1"/>
                </a:solidFill>
                <a:latin typeface="Arial"/>
                <a:cs typeface="Arial"/>
              </a:rPr>
              <a:t>.</a:t>
            </a:r>
            <a:endParaRPr lang="en-IN" sz="2200" spc="-10" dirty="0">
              <a:solidFill>
                <a:schemeClr val="tx1"/>
              </a:solidFill>
              <a:latin typeface="Arial"/>
              <a:cs typeface="Arial"/>
            </a:endParaRPr>
          </a:p>
          <a:p>
            <a:pPr marL="391795" indent="-341630">
              <a:spcBef>
                <a:spcPts val="2010"/>
              </a:spcBef>
              <a:buFontTx/>
              <a:buChar char="•"/>
              <a:tabLst>
                <a:tab pos="391795" algn="l"/>
                <a:tab pos="392430" algn="l"/>
                <a:tab pos="2014220" algn="l"/>
              </a:tabLst>
            </a:pPr>
            <a:r>
              <a:rPr lang="en-US" sz="2000" spc="5" dirty="0">
                <a:solidFill>
                  <a:schemeClr val="tx1"/>
                </a:solidFill>
                <a:latin typeface="Arial"/>
                <a:cs typeface="Arial"/>
              </a:rPr>
              <a:t>The </a:t>
            </a:r>
            <a:r>
              <a:rPr lang="en-US" sz="2000" spc="-5" dirty="0">
                <a:solidFill>
                  <a:schemeClr val="tx1"/>
                </a:solidFill>
                <a:latin typeface="Arial"/>
                <a:cs typeface="Arial"/>
              </a:rPr>
              <a:t>regression coefficient </a:t>
            </a:r>
            <a:r>
              <a:rPr lang="en-US" sz="2000" i="1" spc="-5" dirty="0">
                <a:solidFill>
                  <a:schemeClr val="tx1"/>
                </a:solidFill>
                <a:latin typeface="Arial"/>
                <a:cs typeface="Arial"/>
              </a:rPr>
              <a:t>β</a:t>
            </a:r>
            <a:r>
              <a:rPr lang="en-US" sz="2000" i="1" spc="-7" baseline="-17361" dirty="0">
                <a:solidFill>
                  <a:schemeClr val="tx1"/>
                </a:solidFill>
                <a:latin typeface="Arial"/>
                <a:cs typeface="Arial"/>
              </a:rPr>
              <a:t>12 </a:t>
            </a:r>
            <a:r>
              <a:rPr lang="en-US" sz="2000" dirty="0">
                <a:solidFill>
                  <a:schemeClr val="tx1"/>
                </a:solidFill>
                <a:latin typeface="Arial"/>
                <a:cs typeface="Arial"/>
              </a:rPr>
              <a:t>corresponds to the</a:t>
            </a:r>
            <a:r>
              <a:rPr lang="en-US" sz="2000" spc="-345" dirty="0">
                <a:solidFill>
                  <a:schemeClr val="tx1"/>
                </a:solidFill>
                <a:latin typeface="Arial"/>
                <a:cs typeface="Arial"/>
              </a:rPr>
              <a:t> </a:t>
            </a:r>
            <a:r>
              <a:rPr lang="en-US" sz="2000" dirty="0">
                <a:solidFill>
                  <a:schemeClr val="tx1"/>
                </a:solidFill>
                <a:latin typeface="Arial"/>
                <a:cs typeface="Arial"/>
              </a:rPr>
              <a:t>interaction </a:t>
            </a:r>
            <a:r>
              <a:rPr lang="en-US" sz="2000" spc="-5" dirty="0">
                <a:solidFill>
                  <a:schemeClr val="tx1"/>
                </a:solidFill>
                <a:latin typeface="Arial"/>
                <a:cs typeface="Arial"/>
              </a:rPr>
              <a:t>between </a:t>
            </a:r>
            <a:r>
              <a:rPr lang="en-US" sz="2000" dirty="0">
                <a:solidFill>
                  <a:schemeClr val="tx1"/>
                </a:solidFill>
                <a:latin typeface="Arial"/>
                <a:cs typeface="Arial"/>
              </a:rPr>
              <a:t>the process parameters </a:t>
            </a:r>
            <a:r>
              <a:rPr lang="en-US" sz="2000" i="1" spc="-5" dirty="0">
                <a:solidFill>
                  <a:schemeClr val="tx1"/>
                </a:solidFill>
                <a:latin typeface="Arial"/>
                <a:cs typeface="Arial"/>
              </a:rPr>
              <a:t>x1 </a:t>
            </a:r>
            <a:r>
              <a:rPr lang="en-US" sz="2000" dirty="0">
                <a:solidFill>
                  <a:schemeClr val="tx1"/>
                </a:solidFill>
                <a:latin typeface="Arial"/>
                <a:cs typeface="Arial"/>
              </a:rPr>
              <a:t>and</a:t>
            </a:r>
            <a:r>
              <a:rPr lang="en-US" sz="2000" spc="-210" dirty="0">
                <a:solidFill>
                  <a:schemeClr val="tx1"/>
                </a:solidFill>
                <a:latin typeface="Arial"/>
                <a:cs typeface="Arial"/>
              </a:rPr>
              <a:t> </a:t>
            </a:r>
            <a:r>
              <a:rPr lang="en-US" sz="2000" i="1" spc="-5" dirty="0">
                <a:solidFill>
                  <a:schemeClr val="tx1"/>
                </a:solidFill>
                <a:latin typeface="Arial"/>
                <a:cs typeface="Arial"/>
              </a:rPr>
              <a:t>x2</a:t>
            </a:r>
            <a:endParaRPr lang="en-US" sz="2000" dirty="0">
              <a:solidFill>
                <a:schemeClr val="tx1"/>
              </a:solidFill>
              <a:latin typeface="Arial"/>
              <a:cs typeface="Arial"/>
            </a:endParaRPr>
          </a:p>
        </p:txBody>
      </p:sp>
    </p:spTree>
    <p:extLst>
      <p:ext uri="{BB962C8B-B14F-4D97-AF65-F5344CB8AC3E}">
        <p14:creationId xmlns:p14="http://schemas.microsoft.com/office/powerpoint/2010/main" val="30389302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Model for Predicting  Response Function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79</a:t>
            </a:fld>
            <a:endParaRPr lang="en-US" altLang="ko-KR"/>
          </a:p>
        </p:txBody>
      </p:sp>
      <p:sp>
        <p:nvSpPr>
          <p:cNvPr id="8" name="object 3"/>
          <p:cNvSpPr txBox="1"/>
          <p:nvPr/>
        </p:nvSpPr>
        <p:spPr>
          <a:xfrm>
            <a:off x="300373" y="944724"/>
            <a:ext cx="11647916" cy="1135824"/>
          </a:xfrm>
          <a:prstGeom prst="rect">
            <a:avLst/>
          </a:prstGeom>
        </p:spPr>
        <p:txBody>
          <a:bodyPr vert="horz" wrap="square" lIns="0" tIns="159385" rIns="0" bIns="0" rtlCol="0">
            <a:spAutoFit/>
          </a:bodyPr>
          <a:lstStyle/>
          <a:p>
            <a:pPr marL="369570" marR="362585" indent="-344805">
              <a:lnSpc>
                <a:spcPct val="140100"/>
              </a:lnSpc>
              <a:spcBef>
                <a:spcPts val="600"/>
              </a:spcBef>
              <a:buChar char="•"/>
              <a:tabLst>
                <a:tab pos="369570" algn="l"/>
                <a:tab pos="370205" algn="l"/>
              </a:tabLst>
            </a:pPr>
            <a:r>
              <a:rPr sz="2400" dirty="0">
                <a:solidFill>
                  <a:srgbClr val="00B0F0"/>
                </a:solidFill>
                <a:latin typeface="Arial"/>
                <a:cs typeface="Arial"/>
              </a:rPr>
              <a:t>For </a:t>
            </a:r>
            <a:r>
              <a:rPr sz="2400" spc="-5" dirty="0">
                <a:solidFill>
                  <a:srgbClr val="00B0F0"/>
                </a:solidFill>
                <a:latin typeface="Arial"/>
                <a:cs typeface="Arial"/>
              </a:rPr>
              <a:t>example, </a:t>
            </a:r>
            <a:r>
              <a:rPr sz="2400" dirty="0">
                <a:solidFill>
                  <a:srgbClr val="00B0F0"/>
                </a:solidFill>
                <a:latin typeface="Arial"/>
                <a:cs typeface="Arial"/>
              </a:rPr>
              <a:t>the </a:t>
            </a:r>
            <a:r>
              <a:rPr sz="2400" spc="-5" dirty="0">
                <a:solidFill>
                  <a:srgbClr val="00B0F0"/>
                </a:solidFill>
                <a:latin typeface="Arial"/>
                <a:cs typeface="Arial"/>
              </a:rPr>
              <a:t>regression </a:t>
            </a:r>
            <a:r>
              <a:rPr sz="2400" dirty="0">
                <a:solidFill>
                  <a:srgbClr val="00B0F0"/>
                </a:solidFill>
                <a:latin typeface="Arial"/>
                <a:cs typeface="Arial"/>
              </a:rPr>
              <a:t>model </a:t>
            </a:r>
            <a:r>
              <a:rPr sz="2400" spc="10" dirty="0">
                <a:solidFill>
                  <a:srgbClr val="00B0F0"/>
                </a:solidFill>
                <a:latin typeface="Arial"/>
                <a:cs typeface="Arial"/>
              </a:rPr>
              <a:t>for </a:t>
            </a:r>
            <a:r>
              <a:rPr sz="2400" dirty="0">
                <a:solidFill>
                  <a:srgbClr val="00B0F0"/>
                </a:solidFill>
                <a:latin typeface="Arial"/>
                <a:cs typeface="Arial"/>
              </a:rPr>
              <a:t>the cutting tool</a:t>
            </a:r>
            <a:r>
              <a:rPr sz="2400" spc="-285" dirty="0">
                <a:solidFill>
                  <a:srgbClr val="00B0F0"/>
                </a:solidFill>
                <a:latin typeface="Arial"/>
                <a:cs typeface="Arial"/>
              </a:rPr>
              <a:t> </a:t>
            </a:r>
            <a:r>
              <a:rPr sz="2400" dirty="0">
                <a:solidFill>
                  <a:srgbClr val="00B0F0"/>
                </a:solidFill>
                <a:latin typeface="Arial"/>
                <a:cs typeface="Arial"/>
              </a:rPr>
              <a:t>life  optimisation study </a:t>
            </a:r>
            <a:r>
              <a:rPr sz="2400" spc="-5" dirty="0">
                <a:solidFill>
                  <a:srgbClr val="00B0F0"/>
                </a:solidFill>
                <a:latin typeface="Arial"/>
                <a:cs typeface="Arial"/>
              </a:rPr>
              <a:t>is </a:t>
            </a:r>
            <a:r>
              <a:rPr sz="2400" spc="-10" dirty="0">
                <a:solidFill>
                  <a:srgbClr val="00B0F0"/>
                </a:solidFill>
                <a:latin typeface="Arial"/>
                <a:cs typeface="Arial"/>
              </a:rPr>
              <a:t>given</a:t>
            </a:r>
            <a:r>
              <a:rPr sz="2400" spc="-70" dirty="0">
                <a:solidFill>
                  <a:srgbClr val="00B0F0"/>
                </a:solidFill>
                <a:latin typeface="Arial"/>
                <a:cs typeface="Arial"/>
              </a:rPr>
              <a:t> </a:t>
            </a:r>
            <a:r>
              <a:rPr sz="2400" dirty="0">
                <a:solidFill>
                  <a:srgbClr val="00B0F0"/>
                </a:solidFill>
                <a:latin typeface="Arial"/>
                <a:cs typeface="Arial"/>
              </a:rPr>
              <a:t>by</a:t>
            </a:r>
          </a:p>
        </p:txBody>
      </p:sp>
      <p:sp>
        <p:nvSpPr>
          <p:cNvPr id="9" name="object 5"/>
          <p:cNvSpPr/>
          <p:nvPr/>
        </p:nvSpPr>
        <p:spPr>
          <a:xfrm>
            <a:off x="2927648" y="2282271"/>
            <a:ext cx="5617463" cy="592836"/>
          </a:xfrm>
          <a:prstGeom prst="rect">
            <a:avLst/>
          </a:prstGeom>
          <a:blipFill>
            <a:blip r:embed="rId2" cstate="print"/>
            <a:stretch>
              <a:fillRect/>
            </a:stretch>
          </a:blipFill>
        </p:spPr>
        <p:txBody>
          <a:bodyPr wrap="square" lIns="0" tIns="0" rIns="0" bIns="0" rtlCol="0"/>
          <a:lstStyle/>
          <a:p>
            <a:endParaRPr dirty="0"/>
          </a:p>
        </p:txBody>
      </p:sp>
      <p:sp>
        <p:nvSpPr>
          <p:cNvPr id="10" name="object 4"/>
          <p:cNvSpPr txBox="1"/>
          <p:nvPr/>
        </p:nvSpPr>
        <p:spPr>
          <a:xfrm>
            <a:off x="300373" y="3662285"/>
            <a:ext cx="11647916" cy="1046312"/>
          </a:xfrm>
          <a:prstGeom prst="rect">
            <a:avLst/>
          </a:prstGeom>
        </p:spPr>
        <p:txBody>
          <a:bodyPr vert="horz" wrap="square" lIns="0" tIns="12065" rIns="0" bIns="0" rtlCol="0">
            <a:spAutoFit/>
          </a:bodyPr>
          <a:lstStyle/>
          <a:p>
            <a:pPr marL="353695" marR="5080" indent="-341630">
              <a:lnSpc>
                <a:spcPct val="140100"/>
              </a:lnSpc>
              <a:spcBef>
                <a:spcPts val="95"/>
              </a:spcBef>
              <a:buChar char="•"/>
              <a:tabLst>
                <a:tab pos="353695" algn="l"/>
                <a:tab pos="354330" algn="l"/>
              </a:tabLst>
            </a:pPr>
            <a:r>
              <a:rPr sz="2400" spc="5" dirty="0">
                <a:solidFill>
                  <a:schemeClr val="tx1"/>
                </a:solidFill>
                <a:latin typeface="Arial"/>
                <a:cs typeface="Arial"/>
              </a:rPr>
              <a:t>The </a:t>
            </a:r>
            <a:r>
              <a:rPr sz="2400" dirty="0">
                <a:solidFill>
                  <a:schemeClr val="tx1"/>
                </a:solidFill>
                <a:latin typeface="Arial"/>
                <a:cs typeface="Arial"/>
              </a:rPr>
              <a:t>response </a:t>
            </a:r>
            <a:r>
              <a:rPr sz="2400" spc="-5" dirty="0">
                <a:solidFill>
                  <a:schemeClr val="tx1"/>
                </a:solidFill>
                <a:latin typeface="Arial"/>
                <a:cs typeface="Arial"/>
              </a:rPr>
              <a:t>values </a:t>
            </a:r>
            <a:r>
              <a:rPr sz="2400" dirty="0">
                <a:solidFill>
                  <a:schemeClr val="tx1"/>
                </a:solidFill>
                <a:latin typeface="Arial"/>
                <a:cs typeface="Arial"/>
              </a:rPr>
              <a:t>obtained </a:t>
            </a:r>
            <a:r>
              <a:rPr sz="2400" spc="5" dirty="0">
                <a:solidFill>
                  <a:schemeClr val="tx1"/>
                </a:solidFill>
                <a:latin typeface="Arial"/>
                <a:cs typeface="Arial"/>
              </a:rPr>
              <a:t>from </a:t>
            </a:r>
            <a:r>
              <a:rPr sz="2400" spc="-5" dirty="0">
                <a:solidFill>
                  <a:schemeClr val="tx1"/>
                </a:solidFill>
                <a:latin typeface="Arial"/>
                <a:cs typeface="Arial"/>
              </a:rPr>
              <a:t>above Eq. </a:t>
            </a:r>
            <a:r>
              <a:rPr sz="2400" dirty="0">
                <a:solidFill>
                  <a:schemeClr val="tx1"/>
                </a:solidFill>
                <a:latin typeface="Arial"/>
                <a:cs typeface="Arial"/>
              </a:rPr>
              <a:t>are </a:t>
            </a:r>
            <a:r>
              <a:rPr sz="2400" spc="-5" dirty="0">
                <a:solidFill>
                  <a:schemeClr val="tx1"/>
                </a:solidFill>
                <a:latin typeface="Arial"/>
                <a:cs typeface="Arial"/>
              </a:rPr>
              <a:t>called  </a:t>
            </a:r>
            <a:r>
              <a:rPr sz="2400" spc="-5" dirty="0">
                <a:solidFill>
                  <a:srgbClr val="00B0F0"/>
                </a:solidFill>
                <a:latin typeface="Arial"/>
                <a:cs typeface="Arial"/>
              </a:rPr>
              <a:t>predicted values </a:t>
            </a:r>
            <a:r>
              <a:rPr sz="2400" dirty="0">
                <a:solidFill>
                  <a:schemeClr val="tx1"/>
                </a:solidFill>
                <a:latin typeface="Arial"/>
                <a:cs typeface="Arial"/>
              </a:rPr>
              <a:t>and the actual response </a:t>
            </a:r>
            <a:r>
              <a:rPr sz="2400" spc="-5" dirty="0">
                <a:solidFill>
                  <a:schemeClr val="tx1"/>
                </a:solidFill>
                <a:latin typeface="Arial"/>
                <a:cs typeface="Arial"/>
              </a:rPr>
              <a:t>values</a:t>
            </a:r>
            <a:r>
              <a:rPr sz="2400" spc="-275" dirty="0">
                <a:solidFill>
                  <a:schemeClr val="tx1"/>
                </a:solidFill>
                <a:latin typeface="Arial"/>
                <a:cs typeface="Arial"/>
              </a:rPr>
              <a:t> </a:t>
            </a:r>
            <a:r>
              <a:rPr sz="2400" dirty="0">
                <a:solidFill>
                  <a:schemeClr val="tx1"/>
                </a:solidFill>
                <a:latin typeface="Arial"/>
                <a:cs typeface="Arial"/>
              </a:rPr>
              <a:t>obtained  </a:t>
            </a:r>
            <a:r>
              <a:rPr sz="2400" spc="5" dirty="0">
                <a:solidFill>
                  <a:schemeClr val="tx1"/>
                </a:solidFill>
                <a:latin typeface="Arial"/>
                <a:cs typeface="Arial"/>
              </a:rPr>
              <a:t>from </a:t>
            </a:r>
            <a:r>
              <a:rPr sz="2400" dirty="0">
                <a:solidFill>
                  <a:schemeClr val="tx1"/>
                </a:solidFill>
                <a:latin typeface="Arial"/>
                <a:cs typeface="Arial"/>
              </a:rPr>
              <a:t>the </a:t>
            </a:r>
            <a:r>
              <a:rPr sz="2400" spc="-5" dirty="0">
                <a:solidFill>
                  <a:schemeClr val="tx1"/>
                </a:solidFill>
                <a:latin typeface="Arial"/>
                <a:cs typeface="Arial"/>
              </a:rPr>
              <a:t>experiment are </a:t>
            </a:r>
            <a:r>
              <a:rPr sz="2400" dirty="0">
                <a:solidFill>
                  <a:schemeClr val="tx1"/>
                </a:solidFill>
                <a:latin typeface="Arial"/>
                <a:cs typeface="Arial"/>
              </a:rPr>
              <a:t>called </a:t>
            </a:r>
            <a:r>
              <a:rPr sz="2400" spc="-5" dirty="0">
                <a:solidFill>
                  <a:srgbClr val="00B0F0"/>
                </a:solidFill>
                <a:latin typeface="Arial"/>
                <a:cs typeface="Arial"/>
              </a:rPr>
              <a:t>observed</a:t>
            </a:r>
            <a:r>
              <a:rPr sz="2400" spc="-135" dirty="0">
                <a:solidFill>
                  <a:srgbClr val="00B0F0"/>
                </a:solidFill>
                <a:latin typeface="Arial"/>
                <a:cs typeface="Arial"/>
              </a:rPr>
              <a:t> </a:t>
            </a:r>
            <a:r>
              <a:rPr sz="2400" spc="-5" dirty="0">
                <a:solidFill>
                  <a:srgbClr val="00B0F0"/>
                </a:solidFill>
                <a:latin typeface="Arial"/>
                <a:cs typeface="Arial"/>
              </a:rPr>
              <a:t>values</a:t>
            </a:r>
            <a:r>
              <a:rPr sz="2400" spc="-5" dirty="0">
                <a:solidFill>
                  <a:schemeClr val="tx1"/>
                </a:solidFill>
                <a:latin typeface="Arial"/>
                <a:cs typeface="Arial"/>
              </a:rPr>
              <a:t>.</a:t>
            </a:r>
            <a:endParaRPr sz="2400" dirty="0">
              <a:solidFill>
                <a:schemeClr val="tx1"/>
              </a:solidFill>
              <a:latin typeface="Arial"/>
              <a:cs typeface="Arial"/>
            </a:endParaRPr>
          </a:p>
        </p:txBody>
      </p:sp>
    </p:spTree>
    <p:extLst>
      <p:ext uri="{BB962C8B-B14F-4D97-AF65-F5344CB8AC3E}">
        <p14:creationId xmlns:p14="http://schemas.microsoft.com/office/powerpoint/2010/main" val="354776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Need for DOE methodology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1907" dirty="0">
                <a:latin typeface="Arial" panose="020B0604020202020204" pitchFamily="34" charset="0"/>
                <a:cs typeface="Arial" panose="020B0604020202020204" pitchFamily="34" charset="0"/>
              </a:rPr>
              <a:t>Optimizing a process</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a:t>
            </a:fld>
            <a:endParaRPr lang="en-US" altLang="ko-KR"/>
          </a:p>
        </p:txBody>
      </p:sp>
      <p:pic>
        <p:nvPicPr>
          <p:cNvPr id="6" name="Picture 5"/>
          <p:cNvPicPr>
            <a:picLocks noChangeAspect="1"/>
          </p:cNvPicPr>
          <p:nvPr/>
        </p:nvPicPr>
        <p:blipFill>
          <a:blip r:embed="rId2"/>
          <a:stretch>
            <a:fillRect/>
          </a:stretch>
        </p:blipFill>
        <p:spPr>
          <a:xfrm>
            <a:off x="599495" y="1556791"/>
            <a:ext cx="11257145" cy="4680521"/>
          </a:xfrm>
          <a:prstGeom prst="rect">
            <a:avLst/>
          </a:prstGeom>
        </p:spPr>
      </p:pic>
    </p:spTree>
    <p:extLst>
      <p:ext uri="{BB962C8B-B14F-4D97-AF65-F5344CB8AC3E}">
        <p14:creationId xmlns:p14="http://schemas.microsoft.com/office/powerpoint/2010/main" val="4094730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Model for Predicting  Response Function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80</a:t>
            </a:fld>
            <a:endParaRPr lang="en-US" altLang="ko-KR"/>
          </a:p>
        </p:txBody>
      </p:sp>
      <p:sp>
        <p:nvSpPr>
          <p:cNvPr id="8" name="object 3"/>
          <p:cNvSpPr txBox="1"/>
          <p:nvPr/>
        </p:nvSpPr>
        <p:spPr>
          <a:xfrm>
            <a:off x="300373" y="944724"/>
            <a:ext cx="11647916" cy="3638817"/>
          </a:xfrm>
          <a:prstGeom prst="rect">
            <a:avLst/>
          </a:prstGeom>
        </p:spPr>
        <p:txBody>
          <a:bodyPr vert="horz" wrap="square" lIns="0" tIns="159385" rIns="0" bIns="0" rtlCol="0">
            <a:spAutoFit/>
          </a:bodyPr>
          <a:lstStyle/>
          <a:p>
            <a:pPr marL="353695" marR="1132840" indent="-341630" algn="just">
              <a:lnSpc>
                <a:spcPct val="150000"/>
              </a:lnSpc>
              <a:spcBef>
                <a:spcPts val="100"/>
              </a:spcBef>
              <a:buChar char="•"/>
              <a:tabLst>
                <a:tab pos="353695" algn="l"/>
                <a:tab pos="354330" algn="l"/>
              </a:tabLst>
            </a:pPr>
            <a:r>
              <a:rPr lang="en-US" sz="2400" dirty="0">
                <a:solidFill>
                  <a:schemeClr val="tx1"/>
                </a:solidFill>
                <a:latin typeface="Arial"/>
                <a:cs typeface="Arial"/>
              </a:rPr>
              <a:t>Residuals can be obtained by taking the </a:t>
            </a:r>
            <a:r>
              <a:rPr lang="en-US" sz="2400" spc="-10" dirty="0">
                <a:solidFill>
                  <a:schemeClr val="tx1"/>
                </a:solidFill>
                <a:latin typeface="Arial"/>
                <a:cs typeface="Arial"/>
              </a:rPr>
              <a:t>difference</a:t>
            </a:r>
            <a:r>
              <a:rPr lang="en-US" sz="2400" spc="-360" dirty="0">
                <a:solidFill>
                  <a:schemeClr val="tx1"/>
                </a:solidFill>
                <a:latin typeface="Arial"/>
                <a:cs typeface="Arial"/>
              </a:rPr>
              <a:t> </a:t>
            </a:r>
            <a:r>
              <a:rPr lang="en-US" sz="2400" dirty="0">
                <a:solidFill>
                  <a:schemeClr val="tx1"/>
                </a:solidFill>
                <a:latin typeface="Arial"/>
                <a:cs typeface="Arial"/>
              </a:rPr>
              <a:t>of  </a:t>
            </a:r>
            <a:r>
              <a:rPr lang="en-US" sz="2400" spc="-5" dirty="0">
                <a:solidFill>
                  <a:schemeClr val="tx1"/>
                </a:solidFill>
                <a:latin typeface="Arial"/>
                <a:cs typeface="Arial"/>
              </a:rPr>
              <a:t>observed </a:t>
            </a:r>
            <a:r>
              <a:rPr lang="en-US" sz="2400" dirty="0">
                <a:solidFill>
                  <a:schemeClr val="tx1"/>
                </a:solidFill>
                <a:latin typeface="Arial"/>
                <a:cs typeface="Arial"/>
              </a:rPr>
              <a:t>and predicted </a:t>
            </a:r>
            <a:r>
              <a:rPr lang="en-US" sz="2400" spc="-5" dirty="0">
                <a:solidFill>
                  <a:schemeClr val="tx1"/>
                </a:solidFill>
                <a:latin typeface="Arial"/>
                <a:cs typeface="Arial"/>
              </a:rPr>
              <a:t>(or </a:t>
            </a:r>
            <a:r>
              <a:rPr lang="en-US" sz="2400" spc="5" dirty="0">
                <a:solidFill>
                  <a:schemeClr val="tx1"/>
                </a:solidFill>
                <a:latin typeface="Arial"/>
                <a:cs typeface="Arial"/>
              </a:rPr>
              <a:t>fitted)</a:t>
            </a:r>
            <a:r>
              <a:rPr lang="en-US" sz="2400" spc="-210" dirty="0">
                <a:solidFill>
                  <a:schemeClr val="tx1"/>
                </a:solidFill>
                <a:latin typeface="Arial"/>
                <a:cs typeface="Arial"/>
              </a:rPr>
              <a:t> </a:t>
            </a:r>
            <a:r>
              <a:rPr lang="en-US" sz="2400" spc="-5" dirty="0">
                <a:solidFill>
                  <a:schemeClr val="tx1"/>
                </a:solidFill>
                <a:latin typeface="Arial"/>
                <a:cs typeface="Arial"/>
              </a:rPr>
              <a:t>values.</a:t>
            </a:r>
            <a:endParaRPr lang="en-US" sz="2400" dirty="0">
              <a:solidFill>
                <a:schemeClr val="tx1"/>
              </a:solidFill>
              <a:latin typeface="Arial"/>
              <a:cs typeface="Arial"/>
            </a:endParaRPr>
          </a:p>
          <a:p>
            <a:pPr marL="353695" marR="5080" indent="-341630" algn="just">
              <a:lnSpc>
                <a:spcPct val="150100"/>
              </a:lnSpc>
              <a:spcBef>
                <a:spcPts val="600"/>
              </a:spcBef>
              <a:buChar char="•"/>
              <a:tabLst>
                <a:tab pos="353695" algn="l"/>
                <a:tab pos="354330" algn="l"/>
              </a:tabLst>
            </a:pPr>
            <a:r>
              <a:rPr lang="en-US" sz="2400" spc="-5" dirty="0">
                <a:solidFill>
                  <a:schemeClr val="tx1"/>
                </a:solidFill>
                <a:latin typeface="Arial"/>
                <a:cs typeface="Arial"/>
              </a:rPr>
              <a:t>We</a:t>
            </a:r>
            <a:r>
              <a:rPr lang="en-US" sz="2400" spc="-500" dirty="0">
                <a:solidFill>
                  <a:schemeClr val="tx1"/>
                </a:solidFill>
                <a:latin typeface="Arial"/>
                <a:cs typeface="Arial"/>
              </a:rPr>
              <a:t> </a:t>
            </a:r>
            <a:r>
              <a:rPr lang="en-US" sz="2400" dirty="0">
                <a:solidFill>
                  <a:schemeClr val="tx1"/>
                </a:solidFill>
                <a:latin typeface="Arial"/>
                <a:cs typeface="Arial"/>
              </a:rPr>
              <a:t>can predict the cutting tool life </a:t>
            </a:r>
            <a:r>
              <a:rPr lang="en-US" sz="2400" spc="10" dirty="0">
                <a:solidFill>
                  <a:schemeClr val="tx1"/>
                </a:solidFill>
                <a:latin typeface="Arial"/>
                <a:cs typeface="Arial"/>
              </a:rPr>
              <a:t>for </a:t>
            </a:r>
            <a:r>
              <a:rPr lang="en-US" sz="2400" spc="-5" dirty="0">
                <a:solidFill>
                  <a:schemeClr val="tx1"/>
                </a:solidFill>
                <a:latin typeface="Arial"/>
                <a:cs typeface="Arial"/>
              </a:rPr>
              <a:t>various </a:t>
            </a:r>
            <a:r>
              <a:rPr lang="en-US" sz="2400" dirty="0">
                <a:solidFill>
                  <a:schemeClr val="tx1"/>
                </a:solidFill>
                <a:latin typeface="Arial"/>
                <a:cs typeface="Arial"/>
              </a:rPr>
              <a:t>combinations of  these tool</a:t>
            </a:r>
            <a:r>
              <a:rPr lang="en-US" sz="2400" spc="-125" dirty="0">
                <a:solidFill>
                  <a:schemeClr val="tx1"/>
                </a:solidFill>
                <a:latin typeface="Arial"/>
                <a:cs typeface="Arial"/>
              </a:rPr>
              <a:t> </a:t>
            </a:r>
            <a:r>
              <a:rPr lang="en-US" sz="2400" dirty="0">
                <a:solidFill>
                  <a:schemeClr val="tx1"/>
                </a:solidFill>
                <a:latin typeface="Arial"/>
                <a:cs typeface="Arial"/>
              </a:rPr>
              <a:t>parameters.</a:t>
            </a:r>
          </a:p>
          <a:p>
            <a:pPr marL="353695" marR="212725" indent="-341630" algn="just">
              <a:lnSpc>
                <a:spcPct val="150100"/>
              </a:lnSpc>
              <a:spcBef>
                <a:spcPts val="595"/>
              </a:spcBef>
              <a:buChar char="•"/>
              <a:tabLst>
                <a:tab pos="353695" algn="l"/>
                <a:tab pos="354330" algn="l"/>
              </a:tabLst>
            </a:pPr>
            <a:r>
              <a:rPr lang="en-US" sz="2400" dirty="0">
                <a:solidFill>
                  <a:srgbClr val="00B0F0"/>
                </a:solidFill>
                <a:latin typeface="Arial"/>
                <a:cs typeface="Arial"/>
              </a:rPr>
              <a:t>For instance, if all the cutting tool life parameters </a:t>
            </a:r>
            <a:r>
              <a:rPr lang="en-US" sz="2400" spc="-5" dirty="0">
                <a:solidFill>
                  <a:srgbClr val="00B0F0"/>
                </a:solidFill>
                <a:latin typeface="Arial"/>
                <a:cs typeface="Arial"/>
              </a:rPr>
              <a:t>are </a:t>
            </a:r>
            <a:r>
              <a:rPr lang="en-US" sz="2400" dirty="0">
                <a:solidFill>
                  <a:srgbClr val="00B0F0"/>
                </a:solidFill>
                <a:latin typeface="Arial"/>
                <a:cs typeface="Arial"/>
              </a:rPr>
              <a:t>kept</a:t>
            </a:r>
            <a:r>
              <a:rPr lang="en-US" sz="2400" spc="-425" dirty="0">
                <a:solidFill>
                  <a:srgbClr val="00B0F0"/>
                </a:solidFill>
                <a:latin typeface="Arial"/>
                <a:cs typeface="Arial"/>
              </a:rPr>
              <a:t> </a:t>
            </a:r>
            <a:r>
              <a:rPr lang="en-US" sz="2400" dirty="0">
                <a:solidFill>
                  <a:srgbClr val="00B0F0"/>
                </a:solidFill>
                <a:latin typeface="Arial"/>
                <a:cs typeface="Arial"/>
              </a:rPr>
              <a:t>at  </a:t>
            </a:r>
            <a:r>
              <a:rPr lang="en-US" sz="2400" dirty="0">
                <a:solidFill>
                  <a:srgbClr val="FF0000"/>
                </a:solidFill>
                <a:latin typeface="Arial"/>
                <a:cs typeface="Arial"/>
              </a:rPr>
              <a:t>low </a:t>
            </a:r>
            <a:r>
              <a:rPr lang="en-US" sz="2400" spc="-5" dirty="0">
                <a:solidFill>
                  <a:srgbClr val="FF0000"/>
                </a:solidFill>
                <a:latin typeface="Arial"/>
                <a:cs typeface="Arial"/>
              </a:rPr>
              <a:t>level </a:t>
            </a:r>
            <a:r>
              <a:rPr lang="en-US" sz="2400" dirty="0">
                <a:solidFill>
                  <a:srgbClr val="FF0000"/>
                </a:solidFill>
                <a:latin typeface="Arial"/>
                <a:cs typeface="Arial"/>
              </a:rPr>
              <a:t>settings</a:t>
            </a:r>
            <a:r>
              <a:rPr lang="en-US" sz="2400" dirty="0">
                <a:solidFill>
                  <a:srgbClr val="00B0F0"/>
                </a:solidFill>
                <a:latin typeface="Arial"/>
                <a:cs typeface="Arial"/>
              </a:rPr>
              <a:t>, the </a:t>
            </a:r>
            <a:r>
              <a:rPr lang="en-US" sz="2400" spc="-5" dirty="0">
                <a:solidFill>
                  <a:srgbClr val="00B0F0"/>
                </a:solidFill>
                <a:latin typeface="Arial"/>
                <a:cs typeface="Arial"/>
              </a:rPr>
              <a:t>predicted </a:t>
            </a:r>
            <a:r>
              <a:rPr lang="en-US" sz="2400" dirty="0">
                <a:solidFill>
                  <a:srgbClr val="00B0F0"/>
                </a:solidFill>
                <a:latin typeface="Arial"/>
                <a:cs typeface="Arial"/>
              </a:rPr>
              <a:t>tool life then </a:t>
            </a:r>
            <a:r>
              <a:rPr lang="en-US" sz="2400" spc="-10" dirty="0">
                <a:solidFill>
                  <a:srgbClr val="00B0F0"/>
                </a:solidFill>
                <a:latin typeface="Arial"/>
                <a:cs typeface="Arial"/>
              </a:rPr>
              <a:t>would</a:t>
            </a:r>
            <a:r>
              <a:rPr lang="en-US" sz="2400" spc="-180" dirty="0">
                <a:solidFill>
                  <a:srgbClr val="00B0F0"/>
                </a:solidFill>
                <a:latin typeface="Arial"/>
                <a:cs typeface="Arial"/>
              </a:rPr>
              <a:t> </a:t>
            </a:r>
            <a:r>
              <a:rPr lang="en-US" sz="2400" spc="5" dirty="0">
                <a:solidFill>
                  <a:srgbClr val="00B0F0"/>
                </a:solidFill>
                <a:latin typeface="Arial"/>
                <a:cs typeface="Arial"/>
              </a:rPr>
              <a:t>be</a:t>
            </a:r>
            <a:endParaRPr lang="en-US" sz="2400" dirty="0">
              <a:solidFill>
                <a:srgbClr val="00B0F0"/>
              </a:solidFill>
              <a:latin typeface="Arial"/>
              <a:cs typeface="Arial"/>
            </a:endParaRPr>
          </a:p>
        </p:txBody>
      </p:sp>
      <p:sp>
        <p:nvSpPr>
          <p:cNvPr id="7" name="object 4"/>
          <p:cNvSpPr/>
          <p:nvPr/>
        </p:nvSpPr>
        <p:spPr>
          <a:xfrm>
            <a:off x="290141" y="5046108"/>
            <a:ext cx="8101583" cy="1403604"/>
          </a:xfrm>
          <a:prstGeom prst="rect">
            <a:avLst/>
          </a:prstGeom>
          <a:blipFill>
            <a:blip r:embed="rId2" cstate="print"/>
            <a:stretch>
              <a:fillRect/>
            </a:stretch>
          </a:blipFill>
        </p:spPr>
        <p:txBody>
          <a:bodyPr wrap="square" lIns="0" tIns="0" rIns="0" bIns="0" rtlCol="0"/>
          <a:lstStyle/>
          <a:p>
            <a:endParaRPr/>
          </a:p>
        </p:txBody>
      </p:sp>
      <p:pic>
        <p:nvPicPr>
          <p:cNvPr id="3" name="Picture 2"/>
          <p:cNvPicPr>
            <a:picLocks noChangeAspect="1"/>
          </p:cNvPicPr>
          <p:nvPr/>
        </p:nvPicPr>
        <p:blipFill>
          <a:blip r:embed="rId3"/>
          <a:stretch>
            <a:fillRect/>
          </a:stretch>
        </p:blipFill>
        <p:spPr>
          <a:xfrm>
            <a:off x="8665120" y="5106175"/>
            <a:ext cx="3138590" cy="1343537"/>
          </a:xfrm>
          <a:prstGeom prst="rect">
            <a:avLst/>
          </a:prstGeom>
        </p:spPr>
      </p:pic>
    </p:spTree>
    <p:extLst>
      <p:ext uri="{BB962C8B-B14F-4D97-AF65-F5344CB8AC3E}">
        <p14:creationId xmlns:p14="http://schemas.microsoft.com/office/powerpoint/2010/main" val="21737255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Model for Predicting  Response Function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81</a:t>
            </a:fld>
            <a:endParaRPr lang="en-US" altLang="ko-KR"/>
          </a:p>
        </p:txBody>
      </p:sp>
      <p:sp>
        <p:nvSpPr>
          <p:cNvPr id="6" name="object 3"/>
          <p:cNvSpPr txBox="1"/>
          <p:nvPr/>
        </p:nvSpPr>
        <p:spPr>
          <a:xfrm>
            <a:off x="288553" y="764704"/>
            <a:ext cx="11604091" cy="3436196"/>
          </a:xfrm>
          <a:prstGeom prst="rect">
            <a:avLst/>
          </a:prstGeom>
        </p:spPr>
        <p:txBody>
          <a:bodyPr vert="horz" wrap="square" lIns="0" tIns="205104" rIns="0" bIns="0" rtlCol="0">
            <a:spAutoFit/>
          </a:bodyPr>
          <a:lstStyle/>
          <a:p>
            <a:pPr marL="356870" indent="-344805">
              <a:lnSpc>
                <a:spcPct val="100000"/>
              </a:lnSpc>
              <a:spcBef>
                <a:spcPts val="1614"/>
              </a:spcBef>
              <a:buChar char="•"/>
              <a:tabLst>
                <a:tab pos="356870" algn="l"/>
                <a:tab pos="357505" algn="l"/>
              </a:tabLst>
            </a:pPr>
            <a:r>
              <a:rPr sz="2400" spc="5" dirty="0">
                <a:solidFill>
                  <a:srgbClr val="00B0F0"/>
                </a:solidFill>
                <a:latin typeface="Arial"/>
                <a:cs typeface="Arial"/>
              </a:rPr>
              <a:t>The </a:t>
            </a:r>
            <a:r>
              <a:rPr sz="2400" spc="-5" dirty="0">
                <a:solidFill>
                  <a:srgbClr val="00B0F0"/>
                </a:solidFill>
                <a:latin typeface="Arial"/>
                <a:cs typeface="Arial"/>
              </a:rPr>
              <a:t>observed value </a:t>
            </a:r>
            <a:r>
              <a:rPr sz="2400" dirty="0">
                <a:solidFill>
                  <a:srgbClr val="00B0F0"/>
                </a:solidFill>
                <a:latin typeface="Arial"/>
                <a:cs typeface="Arial"/>
              </a:rPr>
              <a:t>of tool life (refer to cube plot) is 26</a:t>
            </a:r>
            <a:r>
              <a:rPr sz="2400" spc="-254" dirty="0">
                <a:solidFill>
                  <a:srgbClr val="00B0F0"/>
                </a:solidFill>
                <a:latin typeface="Arial"/>
                <a:cs typeface="Arial"/>
              </a:rPr>
              <a:t> </a:t>
            </a:r>
            <a:r>
              <a:rPr sz="2400" spc="5" dirty="0">
                <a:solidFill>
                  <a:srgbClr val="00B0F0"/>
                </a:solidFill>
                <a:latin typeface="Arial"/>
                <a:cs typeface="Arial"/>
              </a:rPr>
              <a:t>h.</a:t>
            </a:r>
            <a:endParaRPr sz="2400" dirty="0">
              <a:solidFill>
                <a:srgbClr val="00B0F0"/>
              </a:solidFill>
              <a:latin typeface="Arial"/>
              <a:cs typeface="Arial"/>
            </a:endParaRPr>
          </a:p>
          <a:p>
            <a:pPr marL="353695" marR="246379" indent="-341630">
              <a:lnSpc>
                <a:spcPct val="150000"/>
              </a:lnSpc>
              <a:spcBef>
                <a:spcPts val="75"/>
              </a:spcBef>
              <a:buChar char="•"/>
              <a:tabLst>
                <a:tab pos="353695" algn="l"/>
                <a:tab pos="354330" algn="l"/>
              </a:tabLst>
            </a:pPr>
            <a:r>
              <a:rPr sz="2400" spc="5" dirty="0">
                <a:solidFill>
                  <a:schemeClr val="tx1"/>
                </a:solidFill>
                <a:latin typeface="Arial"/>
                <a:cs typeface="Arial"/>
              </a:rPr>
              <a:t>The </a:t>
            </a:r>
            <a:r>
              <a:rPr sz="2400" spc="-10" dirty="0">
                <a:solidFill>
                  <a:schemeClr val="tx1"/>
                </a:solidFill>
                <a:latin typeface="Arial"/>
                <a:cs typeface="Arial"/>
              </a:rPr>
              <a:t>difference </a:t>
            </a:r>
            <a:r>
              <a:rPr sz="2400" spc="-5" dirty="0">
                <a:solidFill>
                  <a:schemeClr val="tx1"/>
                </a:solidFill>
                <a:latin typeface="Arial"/>
                <a:cs typeface="Arial"/>
              </a:rPr>
              <a:t>between </a:t>
            </a:r>
            <a:r>
              <a:rPr sz="2400" dirty="0">
                <a:solidFill>
                  <a:schemeClr val="tx1"/>
                </a:solidFill>
                <a:latin typeface="Arial"/>
                <a:cs typeface="Arial"/>
              </a:rPr>
              <a:t>the </a:t>
            </a:r>
            <a:r>
              <a:rPr sz="2400" spc="-5" dirty="0">
                <a:solidFill>
                  <a:schemeClr val="tx1"/>
                </a:solidFill>
                <a:latin typeface="Arial"/>
                <a:cs typeface="Arial"/>
              </a:rPr>
              <a:t>observed value </a:t>
            </a:r>
            <a:r>
              <a:rPr sz="2400" dirty="0">
                <a:solidFill>
                  <a:schemeClr val="tx1"/>
                </a:solidFill>
                <a:latin typeface="Arial"/>
                <a:cs typeface="Arial"/>
              </a:rPr>
              <a:t>and</a:t>
            </a:r>
            <a:r>
              <a:rPr sz="2400" spc="-245" dirty="0">
                <a:solidFill>
                  <a:schemeClr val="tx1"/>
                </a:solidFill>
                <a:latin typeface="Arial"/>
                <a:cs typeface="Arial"/>
              </a:rPr>
              <a:t> </a:t>
            </a:r>
            <a:r>
              <a:rPr sz="2400" dirty="0">
                <a:solidFill>
                  <a:schemeClr val="tx1"/>
                </a:solidFill>
                <a:latin typeface="Arial"/>
                <a:cs typeface="Arial"/>
              </a:rPr>
              <a:t>predicted  </a:t>
            </a:r>
            <a:r>
              <a:rPr sz="2400" spc="-10" dirty="0">
                <a:solidFill>
                  <a:schemeClr val="tx1"/>
                </a:solidFill>
                <a:latin typeface="Arial"/>
                <a:cs typeface="Arial"/>
              </a:rPr>
              <a:t>value </a:t>
            </a:r>
            <a:r>
              <a:rPr sz="2400" spc="-5" dirty="0">
                <a:solidFill>
                  <a:schemeClr val="tx1"/>
                </a:solidFill>
                <a:latin typeface="Arial"/>
                <a:cs typeface="Arial"/>
              </a:rPr>
              <a:t>(i.e. </a:t>
            </a:r>
            <a:r>
              <a:rPr sz="2400" dirty="0">
                <a:solidFill>
                  <a:schemeClr val="tx1"/>
                </a:solidFill>
                <a:latin typeface="Arial"/>
                <a:cs typeface="Arial"/>
              </a:rPr>
              <a:t>residual) </a:t>
            </a:r>
            <a:r>
              <a:rPr sz="2400" spc="-5" dirty="0">
                <a:solidFill>
                  <a:schemeClr val="tx1"/>
                </a:solidFill>
                <a:latin typeface="Arial"/>
                <a:cs typeface="Arial"/>
              </a:rPr>
              <a:t>is </a:t>
            </a:r>
            <a:r>
              <a:rPr sz="2400" dirty="0">
                <a:solidFill>
                  <a:schemeClr val="tx1"/>
                </a:solidFill>
                <a:latin typeface="Arial"/>
                <a:cs typeface="Arial"/>
              </a:rPr>
              <a:t>−</a:t>
            </a:r>
            <a:r>
              <a:rPr sz="2400" spc="-80" dirty="0">
                <a:solidFill>
                  <a:schemeClr val="tx1"/>
                </a:solidFill>
                <a:latin typeface="Arial"/>
                <a:cs typeface="Arial"/>
              </a:rPr>
              <a:t> </a:t>
            </a:r>
            <a:r>
              <a:rPr sz="2400" dirty="0">
                <a:solidFill>
                  <a:schemeClr val="tx1"/>
                </a:solidFill>
                <a:latin typeface="Arial"/>
                <a:cs typeface="Arial"/>
              </a:rPr>
              <a:t>1.332.</a:t>
            </a:r>
          </a:p>
          <a:p>
            <a:pPr marL="353695" marR="5080" indent="-341630">
              <a:lnSpc>
                <a:spcPct val="150100"/>
              </a:lnSpc>
              <a:spcBef>
                <a:spcPts val="600"/>
              </a:spcBef>
              <a:buChar char="•"/>
              <a:tabLst>
                <a:tab pos="353695" algn="l"/>
                <a:tab pos="354330" algn="l"/>
              </a:tabLst>
            </a:pPr>
            <a:r>
              <a:rPr sz="2400" spc="-45" dirty="0">
                <a:solidFill>
                  <a:schemeClr val="tx1"/>
                </a:solidFill>
                <a:latin typeface="Arial"/>
                <a:cs typeface="Arial"/>
              </a:rPr>
              <a:t>Similarly, </a:t>
            </a:r>
            <a:r>
              <a:rPr sz="2400" dirty="0">
                <a:solidFill>
                  <a:schemeClr val="tx1"/>
                </a:solidFill>
                <a:latin typeface="Arial"/>
                <a:cs typeface="Arial"/>
              </a:rPr>
              <a:t>if all the cutting tool life parameters are kept at</a:t>
            </a:r>
            <a:r>
              <a:rPr sz="2400" spc="-305" dirty="0">
                <a:solidFill>
                  <a:schemeClr val="tx1"/>
                </a:solidFill>
                <a:latin typeface="Arial"/>
                <a:cs typeface="Arial"/>
              </a:rPr>
              <a:t> </a:t>
            </a:r>
            <a:r>
              <a:rPr sz="2400" dirty="0">
                <a:solidFill>
                  <a:schemeClr val="tx1"/>
                </a:solidFill>
                <a:latin typeface="Arial"/>
                <a:cs typeface="Arial"/>
              </a:rPr>
              <a:t>the  optimal condition </a:t>
            </a:r>
            <a:r>
              <a:rPr sz="2400" spc="-5" dirty="0">
                <a:solidFill>
                  <a:schemeClr val="tx1"/>
                </a:solidFill>
                <a:latin typeface="Arial"/>
                <a:cs typeface="Arial"/>
              </a:rPr>
              <a:t>(i.e. </a:t>
            </a:r>
            <a:r>
              <a:rPr sz="2400" dirty="0">
                <a:solidFill>
                  <a:schemeClr val="tx1"/>
                </a:solidFill>
                <a:latin typeface="Arial"/>
                <a:cs typeface="Arial"/>
              </a:rPr>
              <a:t>cutting speed = </a:t>
            </a:r>
            <a:r>
              <a:rPr sz="2400" spc="-85" dirty="0">
                <a:solidFill>
                  <a:schemeClr val="tx1"/>
                </a:solidFill>
                <a:latin typeface="Arial"/>
                <a:cs typeface="Arial"/>
              </a:rPr>
              <a:t>low, </a:t>
            </a:r>
            <a:r>
              <a:rPr sz="2400" dirty="0">
                <a:solidFill>
                  <a:schemeClr val="tx1"/>
                </a:solidFill>
                <a:latin typeface="Arial"/>
                <a:cs typeface="Arial"/>
              </a:rPr>
              <a:t>tool geometry =  </a:t>
            </a:r>
            <a:r>
              <a:rPr sz="2400" spc="-10" dirty="0">
                <a:solidFill>
                  <a:schemeClr val="tx1"/>
                </a:solidFill>
                <a:latin typeface="Arial"/>
                <a:cs typeface="Arial"/>
              </a:rPr>
              <a:t>high </a:t>
            </a:r>
            <a:r>
              <a:rPr sz="2400" dirty="0">
                <a:solidFill>
                  <a:schemeClr val="tx1"/>
                </a:solidFill>
                <a:latin typeface="Arial"/>
                <a:cs typeface="Arial"/>
              </a:rPr>
              <a:t>and cutting </a:t>
            </a:r>
            <a:r>
              <a:rPr sz="2400" spc="-5" dirty="0">
                <a:solidFill>
                  <a:schemeClr val="tx1"/>
                </a:solidFill>
                <a:latin typeface="Arial"/>
                <a:cs typeface="Arial"/>
              </a:rPr>
              <a:t>angle </a:t>
            </a:r>
            <a:r>
              <a:rPr sz="2400" dirty="0">
                <a:solidFill>
                  <a:schemeClr val="tx1"/>
                </a:solidFill>
                <a:latin typeface="Arial"/>
                <a:cs typeface="Arial"/>
              </a:rPr>
              <a:t>= </a:t>
            </a:r>
            <a:r>
              <a:rPr sz="2400" spc="-5" dirty="0">
                <a:solidFill>
                  <a:schemeClr val="tx1"/>
                </a:solidFill>
                <a:latin typeface="Arial"/>
                <a:cs typeface="Arial"/>
              </a:rPr>
              <a:t>high), </a:t>
            </a:r>
            <a:r>
              <a:rPr sz="2400" dirty="0">
                <a:solidFill>
                  <a:schemeClr val="tx1"/>
                </a:solidFill>
                <a:latin typeface="Arial"/>
                <a:cs typeface="Arial"/>
              </a:rPr>
              <a:t>the </a:t>
            </a:r>
            <a:r>
              <a:rPr sz="2400" spc="-5" dirty="0">
                <a:solidFill>
                  <a:schemeClr val="tx1"/>
                </a:solidFill>
                <a:latin typeface="Arial"/>
                <a:cs typeface="Arial"/>
              </a:rPr>
              <a:t>predicted </a:t>
            </a:r>
            <a:r>
              <a:rPr sz="2400" dirty="0">
                <a:solidFill>
                  <a:schemeClr val="tx1"/>
                </a:solidFill>
                <a:latin typeface="Arial"/>
                <a:cs typeface="Arial"/>
              </a:rPr>
              <a:t>tool life </a:t>
            </a:r>
            <a:r>
              <a:rPr sz="2400" spc="-10" dirty="0">
                <a:solidFill>
                  <a:schemeClr val="tx1"/>
                </a:solidFill>
                <a:latin typeface="Arial"/>
                <a:cs typeface="Arial"/>
              </a:rPr>
              <a:t>would  </a:t>
            </a:r>
            <a:r>
              <a:rPr sz="2400" dirty="0">
                <a:solidFill>
                  <a:schemeClr val="tx1"/>
                </a:solidFill>
                <a:latin typeface="Arial"/>
                <a:cs typeface="Arial"/>
              </a:rPr>
              <a:t>then</a:t>
            </a:r>
            <a:r>
              <a:rPr sz="2400" spc="-55" dirty="0">
                <a:solidFill>
                  <a:schemeClr val="tx1"/>
                </a:solidFill>
                <a:latin typeface="Arial"/>
                <a:cs typeface="Arial"/>
              </a:rPr>
              <a:t> </a:t>
            </a:r>
            <a:r>
              <a:rPr sz="2400" spc="5" dirty="0">
                <a:solidFill>
                  <a:schemeClr val="tx1"/>
                </a:solidFill>
                <a:latin typeface="Arial"/>
                <a:cs typeface="Arial"/>
              </a:rPr>
              <a:t>be</a:t>
            </a:r>
            <a:endParaRPr sz="2400" dirty="0">
              <a:solidFill>
                <a:schemeClr val="tx1"/>
              </a:solidFill>
              <a:latin typeface="Arial"/>
              <a:cs typeface="Arial"/>
            </a:endParaRPr>
          </a:p>
        </p:txBody>
      </p:sp>
      <p:sp>
        <p:nvSpPr>
          <p:cNvPr id="9" name="object 4"/>
          <p:cNvSpPr/>
          <p:nvPr/>
        </p:nvSpPr>
        <p:spPr>
          <a:xfrm>
            <a:off x="407368" y="4764409"/>
            <a:ext cx="7885176" cy="1121664"/>
          </a:xfrm>
          <a:prstGeom prst="rect">
            <a:avLst/>
          </a:prstGeom>
          <a:blipFill>
            <a:blip r:embed="rId2" cstate="print"/>
            <a:stretch>
              <a:fillRect/>
            </a:stretch>
          </a:blipFill>
        </p:spPr>
        <p:txBody>
          <a:bodyPr wrap="square" lIns="0" tIns="0" rIns="0" bIns="0" rtlCol="0"/>
          <a:lstStyle/>
          <a:p>
            <a:endParaRPr/>
          </a:p>
        </p:txBody>
      </p:sp>
      <p:grpSp>
        <p:nvGrpSpPr>
          <p:cNvPr id="7" name="object 4"/>
          <p:cNvGrpSpPr/>
          <p:nvPr/>
        </p:nvGrpSpPr>
        <p:grpSpPr>
          <a:xfrm>
            <a:off x="8436260" y="4563432"/>
            <a:ext cx="2988332" cy="1709884"/>
            <a:chOff x="2133600" y="4265638"/>
            <a:chExt cx="4535805" cy="2475230"/>
          </a:xfrm>
        </p:grpSpPr>
        <p:sp>
          <p:nvSpPr>
            <p:cNvPr id="8" name="object 5"/>
            <p:cNvSpPr/>
            <p:nvPr/>
          </p:nvSpPr>
          <p:spPr>
            <a:xfrm>
              <a:off x="2133600" y="4267198"/>
              <a:ext cx="4535424" cy="2473450"/>
            </a:xfrm>
            <a:prstGeom prst="rect">
              <a:avLst/>
            </a:prstGeom>
            <a:blipFill>
              <a:blip r:embed="rId3" cstate="print"/>
              <a:stretch>
                <a:fillRect/>
              </a:stretch>
            </a:blipFill>
          </p:spPr>
          <p:txBody>
            <a:bodyPr wrap="square" lIns="0" tIns="0" rIns="0" bIns="0" rtlCol="0"/>
            <a:lstStyle/>
            <a:p>
              <a:endParaRPr/>
            </a:p>
          </p:txBody>
        </p:sp>
        <p:sp>
          <p:nvSpPr>
            <p:cNvPr id="10" name="object 6"/>
            <p:cNvSpPr/>
            <p:nvPr/>
          </p:nvSpPr>
          <p:spPr>
            <a:xfrm>
              <a:off x="3517391" y="4265638"/>
              <a:ext cx="1097292" cy="521246"/>
            </a:xfrm>
            <a:prstGeom prst="rect">
              <a:avLst/>
            </a:prstGeom>
            <a:blipFill>
              <a:blip r:embed="rId4" cstate="print"/>
              <a:stretch>
                <a:fillRect/>
              </a:stretch>
            </a:blipFill>
          </p:spPr>
          <p:txBody>
            <a:bodyPr wrap="square" lIns="0" tIns="0" rIns="0" bIns="0" rtlCol="0"/>
            <a:lstStyle/>
            <a:p>
              <a:endParaRPr/>
            </a:p>
          </p:txBody>
        </p:sp>
        <p:sp>
          <p:nvSpPr>
            <p:cNvPr id="11" name="object 7"/>
            <p:cNvSpPr/>
            <p:nvPr/>
          </p:nvSpPr>
          <p:spPr>
            <a:xfrm>
              <a:off x="3564636" y="4293108"/>
              <a:ext cx="1007744" cy="431800"/>
            </a:xfrm>
            <a:custGeom>
              <a:avLst/>
              <a:gdLst/>
              <a:ahLst/>
              <a:cxnLst/>
              <a:rect l="l" t="t" r="r" b="b"/>
              <a:pathLst>
                <a:path w="1007745" h="431800">
                  <a:moveTo>
                    <a:pt x="0" y="215646"/>
                  </a:moveTo>
                  <a:lnTo>
                    <a:pt x="15385" y="162539"/>
                  </a:lnTo>
                  <a:lnTo>
                    <a:pt x="59023" y="114257"/>
                  </a:lnTo>
                  <a:lnTo>
                    <a:pt x="90255" y="92430"/>
                  </a:lnTo>
                  <a:lnTo>
                    <a:pt x="127133" y="72415"/>
                  </a:lnTo>
                  <a:lnTo>
                    <a:pt x="169185" y="54414"/>
                  </a:lnTo>
                  <a:lnTo>
                    <a:pt x="215937" y="38628"/>
                  </a:lnTo>
                  <a:lnTo>
                    <a:pt x="266918" y="25260"/>
                  </a:lnTo>
                  <a:lnTo>
                    <a:pt x="321656" y="14511"/>
                  </a:lnTo>
                  <a:lnTo>
                    <a:pt x="379677" y="6584"/>
                  </a:lnTo>
                  <a:lnTo>
                    <a:pt x="440510" y="1679"/>
                  </a:lnTo>
                  <a:lnTo>
                    <a:pt x="503681" y="0"/>
                  </a:lnTo>
                  <a:lnTo>
                    <a:pt x="566853" y="1679"/>
                  </a:lnTo>
                  <a:lnTo>
                    <a:pt x="627686" y="6584"/>
                  </a:lnTo>
                  <a:lnTo>
                    <a:pt x="685707" y="14511"/>
                  </a:lnTo>
                  <a:lnTo>
                    <a:pt x="740445" y="25260"/>
                  </a:lnTo>
                  <a:lnTo>
                    <a:pt x="791426" y="38628"/>
                  </a:lnTo>
                  <a:lnTo>
                    <a:pt x="838178" y="54414"/>
                  </a:lnTo>
                  <a:lnTo>
                    <a:pt x="880230" y="72415"/>
                  </a:lnTo>
                  <a:lnTo>
                    <a:pt x="917108" y="92430"/>
                  </a:lnTo>
                  <a:lnTo>
                    <a:pt x="948340" y="114257"/>
                  </a:lnTo>
                  <a:lnTo>
                    <a:pt x="991978" y="162539"/>
                  </a:lnTo>
                  <a:lnTo>
                    <a:pt x="1007363" y="215646"/>
                  </a:lnTo>
                  <a:lnTo>
                    <a:pt x="1003438" y="242701"/>
                  </a:lnTo>
                  <a:lnTo>
                    <a:pt x="973454" y="293597"/>
                  </a:lnTo>
                  <a:lnTo>
                    <a:pt x="917108" y="338861"/>
                  </a:lnTo>
                  <a:lnTo>
                    <a:pt x="880230" y="358876"/>
                  </a:lnTo>
                  <a:lnTo>
                    <a:pt x="838178" y="376877"/>
                  </a:lnTo>
                  <a:lnTo>
                    <a:pt x="791426" y="392663"/>
                  </a:lnTo>
                  <a:lnTo>
                    <a:pt x="740445" y="406031"/>
                  </a:lnTo>
                  <a:lnTo>
                    <a:pt x="685707" y="416780"/>
                  </a:lnTo>
                  <a:lnTo>
                    <a:pt x="627686" y="424707"/>
                  </a:lnTo>
                  <a:lnTo>
                    <a:pt x="566853" y="429612"/>
                  </a:lnTo>
                  <a:lnTo>
                    <a:pt x="503681" y="431292"/>
                  </a:lnTo>
                  <a:lnTo>
                    <a:pt x="440510" y="429612"/>
                  </a:lnTo>
                  <a:lnTo>
                    <a:pt x="379677" y="424707"/>
                  </a:lnTo>
                  <a:lnTo>
                    <a:pt x="321656" y="416780"/>
                  </a:lnTo>
                  <a:lnTo>
                    <a:pt x="266918" y="406031"/>
                  </a:lnTo>
                  <a:lnTo>
                    <a:pt x="215937" y="392663"/>
                  </a:lnTo>
                  <a:lnTo>
                    <a:pt x="169185" y="376877"/>
                  </a:lnTo>
                  <a:lnTo>
                    <a:pt x="127133" y="358876"/>
                  </a:lnTo>
                  <a:lnTo>
                    <a:pt x="90255" y="338861"/>
                  </a:lnTo>
                  <a:lnTo>
                    <a:pt x="59023" y="317034"/>
                  </a:lnTo>
                  <a:lnTo>
                    <a:pt x="15385" y="268752"/>
                  </a:lnTo>
                  <a:lnTo>
                    <a:pt x="0" y="215646"/>
                  </a:lnTo>
                  <a:close/>
                </a:path>
              </a:pathLst>
            </a:custGeom>
            <a:ln w="9525">
              <a:solidFill>
                <a:srgbClr val="E36C09"/>
              </a:solidFill>
            </a:ln>
          </p:spPr>
          <p:txBody>
            <a:bodyPr wrap="square" lIns="0" tIns="0" rIns="0" bIns="0" rtlCol="0"/>
            <a:lstStyle/>
            <a:p>
              <a:endParaRPr/>
            </a:p>
          </p:txBody>
        </p:sp>
      </p:grpSp>
    </p:spTree>
    <p:extLst>
      <p:ext uri="{BB962C8B-B14F-4D97-AF65-F5344CB8AC3E}">
        <p14:creationId xmlns:p14="http://schemas.microsoft.com/office/powerpoint/2010/main" val="19672192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Model for Predicting  Response Function</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82</a:t>
            </a:fld>
            <a:endParaRPr lang="en-US" altLang="ko-KR"/>
          </a:p>
        </p:txBody>
      </p:sp>
      <p:sp>
        <p:nvSpPr>
          <p:cNvPr id="7" name="object 3"/>
          <p:cNvSpPr txBox="1"/>
          <p:nvPr/>
        </p:nvSpPr>
        <p:spPr>
          <a:xfrm>
            <a:off x="186028" y="1150747"/>
            <a:ext cx="11814627" cy="2305759"/>
          </a:xfrm>
          <a:prstGeom prst="rect">
            <a:avLst/>
          </a:prstGeom>
        </p:spPr>
        <p:txBody>
          <a:bodyPr vert="horz" wrap="square" lIns="0" tIns="12700" rIns="0" bIns="0" rtlCol="0">
            <a:spAutoFit/>
          </a:bodyPr>
          <a:lstStyle/>
          <a:p>
            <a:pPr marL="353695" marR="5080" indent="-341630" algn="just">
              <a:lnSpc>
                <a:spcPct val="150000"/>
              </a:lnSpc>
              <a:spcBef>
                <a:spcPts val="100"/>
              </a:spcBef>
              <a:buChar char="•"/>
              <a:tabLst>
                <a:tab pos="353695" algn="l"/>
                <a:tab pos="354330" algn="l"/>
              </a:tabLst>
            </a:pPr>
            <a:r>
              <a:rPr sz="2400" dirty="0">
                <a:solidFill>
                  <a:schemeClr val="tx1"/>
                </a:solidFill>
                <a:latin typeface="Arial"/>
                <a:cs typeface="Arial"/>
              </a:rPr>
              <a:t>Once the statistical </a:t>
            </a:r>
            <a:r>
              <a:rPr sz="2400" spc="-5" dirty="0">
                <a:solidFill>
                  <a:schemeClr val="tx1"/>
                </a:solidFill>
                <a:latin typeface="Arial"/>
                <a:cs typeface="Arial"/>
              </a:rPr>
              <a:t>analysis is </a:t>
            </a:r>
            <a:r>
              <a:rPr sz="2400" dirty="0">
                <a:solidFill>
                  <a:schemeClr val="tx1"/>
                </a:solidFill>
                <a:latin typeface="Arial"/>
                <a:cs typeface="Arial"/>
              </a:rPr>
              <a:t>performed on the</a:t>
            </a:r>
            <a:r>
              <a:rPr sz="2400" spc="-225" dirty="0">
                <a:solidFill>
                  <a:schemeClr val="tx1"/>
                </a:solidFill>
                <a:latin typeface="Arial"/>
                <a:cs typeface="Arial"/>
              </a:rPr>
              <a:t> </a:t>
            </a:r>
            <a:r>
              <a:rPr sz="2400" dirty="0">
                <a:solidFill>
                  <a:schemeClr val="tx1"/>
                </a:solidFill>
                <a:latin typeface="Arial"/>
                <a:cs typeface="Arial"/>
              </a:rPr>
              <a:t>experimental  data</a:t>
            </a:r>
            <a:r>
              <a:rPr sz="2400" dirty="0">
                <a:solidFill>
                  <a:srgbClr val="FF0000"/>
                </a:solidFill>
                <a:latin typeface="Arial"/>
                <a:cs typeface="Arial"/>
              </a:rPr>
              <a:t>, it </a:t>
            </a:r>
            <a:r>
              <a:rPr sz="2400" spc="-5" dirty="0">
                <a:solidFill>
                  <a:srgbClr val="FF0000"/>
                </a:solidFill>
                <a:latin typeface="Arial"/>
                <a:cs typeface="Arial"/>
              </a:rPr>
              <a:t>is </a:t>
            </a:r>
            <a:r>
              <a:rPr sz="2400" dirty="0">
                <a:solidFill>
                  <a:srgbClr val="FF0000"/>
                </a:solidFill>
                <a:latin typeface="Arial"/>
                <a:cs typeface="Arial"/>
              </a:rPr>
              <a:t>important to </a:t>
            </a:r>
            <a:r>
              <a:rPr sz="2400" spc="-5" dirty="0">
                <a:solidFill>
                  <a:srgbClr val="FF0000"/>
                </a:solidFill>
                <a:latin typeface="Arial"/>
                <a:cs typeface="Arial"/>
              </a:rPr>
              <a:t>verify </a:t>
            </a:r>
            <a:r>
              <a:rPr sz="2400" dirty="0">
                <a:solidFill>
                  <a:srgbClr val="FF0000"/>
                </a:solidFill>
                <a:latin typeface="Arial"/>
                <a:cs typeface="Arial"/>
              </a:rPr>
              <a:t>the results by </a:t>
            </a:r>
            <a:r>
              <a:rPr sz="2400" spc="5" dirty="0">
                <a:solidFill>
                  <a:srgbClr val="FF0000"/>
                </a:solidFill>
                <a:latin typeface="Arial"/>
                <a:cs typeface="Arial"/>
              </a:rPr>
              <a:t>means </a:t>
            </a:r>
            <a:r>
              <a:rPr sz="2400" dirty="0">
                <a:solidFill>
                  <a:srgbClr val="FF0000"/>
                </a:solidFill>
                <a:latin typeface="Arial"/>
                <a:cs typeface="Arial"/>
              </a:rPr>
              <a:t>of  </a:t>
            </a:r>
            <a:r>
              <a:rPr sz="2400" b="1" dirty="0">
                <a:solidFill>
                  <a:srgbClr val="FF0000"/>
                </a:solidFill>
                <a:latin typeface="Arial"/>
                <a:cs typeface="Arial"/>
              </a:rPr>
              <a:t>confirmatory </a:t>
            </a:r>
            <a:r>
              <a:rPr sz="2400" b="1" spc="-5" dirty="0">
                <a:solidFill>
                  <a:srgbClr val="FF0000"/>
                </a:solidFill>
                <a:latin typeface="Arial"/>
                <a:cs typeface="Arial"/>
              </a:rPr>
              <a:t>experiments </a:t>
            </a:r>
            <a:r>
              <a:rPr sz="2400" dirty="0">
                <a:solidFill>
                  <a:srgbClr val="FF0000"/>
                </a:solidFill>
                <a:latin typeface="Arial"/>
                <a:cs typeface="Arial"/>
              </a:rPr>
              <a:t>or</a:t>
            </a:r>
            <a:r>
              <a:rPr sz="2400" spc="-130" dirty="0">
                <a:solidFill>
                  <a:srgbClr val="FF0000"/>
                </a:solidFill>
                <a:latin typeface="Arial"/>
                <a:cs typeface="Arial"/>
              </a:rPr>
              <a:t> </a:t>
            </a:r>
            <a:r>
              <a:rPr sz="2400" dirty="0">
                <a:solidFill>
                  <a:srgbClr val="FF0000"/>
                </a:solidFill>
                <a:latin typeface="Arial"/>
                <a:cs typeface="Arial"/>
              </a:rPr>
              <a:t>trials.</a:t>
            </a:r>
          </a:p>
          <a:p>
            <a:pPr marL="353695" marR="274955" indent="-341630" algn="just">
              <a:lnSpc>
                <a:spcPct val="150100"/>
              </a:lnSpc>
              <a:spcBef>
                <a:spcPts val="600"/>
              </a:spcBef>
              <a:buChar char="•"/>
              <a:tabLst>
                <a:tab pos="353695" algn="l"/>
                <a:tab pos="354330" algn="l"/>
              </a:tabLst>
            </a:pPr>
            <a:r>
              <a:rPr sz="2400" spc="5" dirty="0">
                <a:solidFill>
                  <a:schemeClr val="tx1"/>
                </a:solidFill>
                <a:latin typeface="Arial"/>
                <a:cs typeface="Arial"/>
              </a:rPr>
              <a:t>The </a:t>
            </a:r>
            <a:r>
              <a:rPr sz="2400" dirty="0">
                <a:solidFill>
                  <a:schemeClr val="tx1"/>
                </a:solidFill>
                <a:latin typeface="Arial"/>
                <a:cs typeface="Arial"/>
              </a:rPr>
              <a:t>number of confirmatory runs at the optimal </a:t>
            </a:r>
            <a:r>
              <a:rPr sz="2400" spc="-5" dirty="0">
                <a:solidFill>
                  <a:schemeClr val="tx1"/>
                </a:solidFill>
                <a:latin typeface="Arial"/>
                <a:cs typeface="Arial"/>
              </a:rPr>
              <a:t>settings</a:t>
            </a:r>
            <a:r>
              <a:rPr lang="en-IN" sz="2400" spc="-5" dirty="0">
                <a:solidFill>
                  <a:schemeClr val="tx1"/>
                </a:solidFill>
                <a:latin typeface="Arial"/>
                <a:cs typeface="Arial"/>
              </a:rPr>
              <a:t> </a:t>
            </a:r>
            <a:r>
              <a:rPr sz="2400" spc="-400" dirty="0">
                <a:solidFill>
                  <a:schemeClr val="tx1"/>
                </a:solidFill>
                <a:latin typeface="Arial"/>
                <a:cs typeface="Arial"/>
              </a:rPr>
              <a:t> </a:t>
            </a:r>
            <a:r>
              <a:rPr sz="2400" dirty="0">
                <a:solidFill>
                  <a:schemeClr val="tx1"/>
                </a:solidFill>
                <a:latin typeface="Arial"/>
                <a:cs typeface="Arial"/>
              </a:rPr>
              <a:t>can  </a:t>
            </a:r>
            <a:r>
              <a:rPr sz="2400" spc="-10" dirty="0">
                <a:solidFill>
                  <a:schemeClr val="tx1"/>
                </a:solidFill>
                <a:latin typeface="Arial"/>
                <a:cs typeface="Arial"/>
              </a:rPr>
              <a:t>vary </a:t>
            </a:r>
            <a:r>
              <a:rPr sz="2400" spc="5" dirty="0">
                <a:solidFill>
                  <a:schemeClr val="tx1"/>
                </a:solidFill>
                <a:latin typeface="Arial"/>
                <a:cs typeface="Arial"/>
              </a:rPr>
              <a:t>from </a:t>
            </a:r>
            <a:r>
              <a:rPr sz="2400" b="1" dirty="0">
                <a:solidFill>
                  <a:srgbClr val="FF0000"/>
                </a:solidFill>
                <a:latin typeface="Arial"/>
                <a:cs typeface="Arial"/>
              </a:rPr>
              <a:t>4 to 20 </a:t>
            </a:r>
            <a:r>
              <a:rPr lang="en-IN" sz="2400" b="1" dirty="0">
                <a:solidFill>
                  <a:srgbClr val="FF0000"/>
                </a:solidFill>
                <a:latin typeface="Arial"/>
                <a:cs typeface="Arial"/>
              </a:rPr>
              <a:t>             </a:t>
            </a:r>
            <a:r>
              <a:rPr sz="2400" spc="-5" dirty="0">
                <a:solidFill>
                  <a:schemeClr val="tx1"/>
                </a:solidFill>
                <a:latin typeface="Arial"/>
                <a:cs typeface="Arial"/>
              </a:rPr>
              <a:t>(4 runs </a:t>
            </a:r>
            <a:r>
              <a:rPr sz="2400" dirty="0">
                <a:solidFill>
                  <a:schemeClr val="tx1"/>
                </a:solidFill>
                <a:latin typeface="Arial"/>
                <a:cs typeface="Arial"/>
              </a:rPr>
              <a:t>if </a:t>
            </a:r>
            <a:r>
              <a:rPr sz="2400" spc="-5" dirty="0">
                <a:solidFill>
                  <a:schemeClr val="tx1"/>
                </a:solidFill>
                <a:latin typeface="Arial"/>
                <a:cs typeface="Arial"/>
              </a:rPr>
              <a:t>expensive, </a:t>
            </a:r>
            <a:r>
              <a:rPr sz="2400" dirty="0">
                <a:solidFill>
                  <a:schemeClr val="tx1"/>
                </a:solidFill>
                <a:latin typeface="Arial"/>
                <a:cs typeface="Arial"/>
              </a:rPr>
              <a:t>20 </a:t>
            </a:r>
            <a:r>
              <a:rPr sz="2400" spc="-5" dirty="0">
                <a:solidFill>
                  <a:schemeClr val="tx1"/>
                </a:solidFill>
                <a:latin typeface="Arial"/>
                <a:cs typeface="Arial"/>
              </a:rPr>
              <a:t>runs if</a:t>
            </a:r>
            <a:r>
              <a:rPr sz="2400" spc="-195" dirty="0">
                <a:solidFill>
                  <a:schemeClr val="tx1"/>
                </a:solidFill>
                <a:latin typeface="Arial"/>
                <a:cs typeface="Arial"/>
              </a:rPr>
              <a:t> </a:t>
            </a:r>
            <a:r>
              <a:rPr sz="2400" dirty="0">
                <a:solidFill>
                  <a:schemeClr val="tx1"/>
                </a:solidFill>
                <a:latin typeface="Arial"/>
                <a:cs typeface="Arial"/>
              </a:rPr>
              <a:t>cheap).</a:t>
            </a:r>
          </a:p>
        </p:txBody>
      </p:sp>
    </p:spTree>
    <p:extLst>
      <p:ext uri="{BB962C8B-B14F-4D97-AF65-F5344CB8AC3E}">
        <p14:creationId xmlns:p14="http://schemas.microsoft.com/office/powerpoint/2010/main" val="20753169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Confidence Interval for the Mean Response</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83</a:t>
            </a:fld>
            <a:endParaRPr lang="en-US" altLang="ko-KR"/>
          </a:p>
        </p:txBody>
      </p:sp>
      <p:sp>
        <p:nvSpPr>
          <p:cNvPr id="7" name="object 3"/>
          <p:cNvSpPr txBox="1"/>
          <p:nvPr/>
        </p:nvSpPr>
        <p:spPr>
          <a:xfrm>
            <a:off x="186028" y="1150747"/>
            <a:ext cx="11814627" cy="1052339"/>
          </a:xfrm>
          <a:prstGeom prst="rect">
            <a:avLst/>
          </a:prstGeom>
        </p:spPr>
        <p:txBody>
          <a:bodyPr vert="horz" wrap="square" lIns="0" tIns="12700" rIns="0" bIns="0" rtlCol="0">
            <a:spAutoFit/>
          </a:bodyPr>
          <a:lstStyle/>
          <a:p>
            <a:pPr marL="353695" marR="5080" indent="-341630">
              <a:lnSpc>
                <a:spcPct val="150000"/>
              </a:lnSpc>
              <a:spcBef>
                <a:spcPts val="100"/>
              </a:spcBef>
              <a:buChar char="•"/>
              <a:tabLst>
                <a:tab pos="353695" algn="l"/>
                <a:tab pos="354330" algn="l"/>
              </a:tabLst>
            </a:pPr>
            <a:r>
              <a:rPr lang="en-US" sz="2400" dirty="0">
                <a:solidFill>
                  <a:schemeClr val="tx1"/>
                </a:solidFill>
                <a:latin typeface="Arial"/>
                <a:cs typeface="Arial"/>
              </a:rPr>
              <a:t>The </a:t>
            </a:r>
            <a:r>
              <a:rPr lang="en-US" sz="2400" b="1" dirty="0">
                <a:solidFill>
                  <a:srgbClr val="FF0000"/>
                </a:solidFill>
                <a:latin typeface="Arial"/>
                <a:cs typeface="Arial"/>
              </a:rPr>
              <a:t>statistical confidence interval (CI) </a:t>
            </a:r>
            <a:r>
              <a:rPr lang="en-US" sz="2400" dirty="0">
                <a:solidFill>
                  <a:schemeClr val="tx1"/>
                </a:solidFill>
                <a:latin typeface="Arial"/>
                <a:cs typeface="Arial"/>
              </a:rPr>
              <a:t>(at 99% confidence  limit) for the mean response can be computed using the  equation</a:t>
            </a:r>
          </a:p>
        </p:txBody>
      </p:sp>
      <p:sp>
        <p:nvSpPr>
          <p:cNvPr id="5" name="object 4"/>
          <p:cNvSpPr/>
          <p:nvPr/>
        </p:nvSpPr>
        <p:spPr>
          <a:xfrm>
            <a:off x="731404" y="2372308"/>
            <a:ext cx="3180588" cy="1391412"/>
          </a:xfrm>
          <a:prstGeom prst="rect">
            <a:avLst/>
          </a:prstGeom>
          <a:blipFill>
            <a:blip r:embed="rId2" cstate="print"/>
            <a:stretch>
              <a:fillRect/>
            </a:stretch>
          </a:blipFill>
        </p:spPr>
        <p:txBody>
          <a:bodyPr wrap="square" lIns="0" tIns="0" rIns="0" bIns="0" rtlCol="0"/>
          <a:lstStyle/>
          <a:p>
            <a:endParaRPr/>
          </a:p>
        </p:txBody>
      </p:sp>
      <p:sp>
        <p:nvSpPr>
          <p:cNvPr id="6" name="object 5"/>
          <p:cNvSpPr txBox="1"/>
          <p:nvPr/>
        </p:nvSpPr>
        <p:spPr>
          <a:xfrm>
            <a:off x="371364" y="3776296"/>
            <a:ext cx="7783830" cy="1854835"/>
          </a:xfrm>
          <a:prstGeom prst="rect">
            <a:avLst/>
          </a:prstGeom>
        </p:spPr>
        <p:txBody>
          <a:bodyPr vert="horz" wrap="square" lIns="0" tIns="165100" rIns="0" bIns="0" rtlCol="0">
            <a:spAutoFit/>
          </a:bodyPr>
          <a:lstStyle/>
          <a:p>
            <a:pPr marL="12700">
              <a:lnSpc>
                <a:spcPct val="100000"/>
              </a:lnSpc>
              <a:spcBef>
                <a:spcPts val="1300"/>
              </a:spcBef>
            </a:pPr>
            <a:r>
              <a:rPr sz="2000" spc="-10" dirty="0">
                <a:solidFill>
                  <a:schemeClr val="tx1"/>
                </a:solidFill>
                <a:latin typeface="Arial"/>
                <a:cs typeface="Arial"/>
              </a:rPr>
              <a:t>where</a:t>
            </a:r>
            <a:endParaRPr sz="2000" dirty="0">
              <a:solidFill>
                <a:schemeClr val="tx1"/>
              </a:solidFill>
              <a:latin typeface="Arial"/>
              <a:cs typeface="Arial"/>
            </a:endParaRPr>
          </a:p>
          <a:p>
            <a:pPr marL="12700">
              <a:lnSpc>
                <a:spcPct val="100000"/>
              </a:lnSpc>
              <a:spcBef>
                <a:spcPts val="1200"/>
              </a:spcBef>
            </a:pPr>
            <a:r>
              <a:rPr sz="2000" i="1" spc="-5" dirty="0">
                <a:solidFill>
                  <a:schemeClr val="tx1"/>
                </a:solidFill>
                <a:latin typeface="Arial"/>
                <a:cs typeface="Arial"/>
              </a:rPr>
              <a:t>y </a:t>
            </a:r>
            <a:r>
              <a:rPr sz="2000" spc="-5" dirty="0">
                <a:solidFill>
                  <a:schemeClr val="tx1"/>
                </a:solidFill>
                <a:latin typeface="Arial"/>
                <a:cs typeface="Arial"/>
              </a:rPr>
              <a:t>= </a:t>
            </a:r>
            <a:r>
              <a:rPr sz="2000" spc="5" dirty="0">
                <a:solidFill>
                  <a:schemeClr val="tx1"/>
                </a:solidFill>
                <a:latin typeface="Arial"/>
                <a:cs typeface="Arial"/>
              </a:rPr>
              <a:t>mean </a:t>
            </a:r>
            <a:r>
              <a:rPr sz="2000" spc="-5" dirty="0">
                <a:solidFill>
                  <a:schemeClr val="tx1"/>
                </a:solidFill>
                <a:latin typeface="Arial"/>
                <a:cs typeface="Arial"/>
              </a:rPr>
              <a:t>response </a:t>
            </a:r>
            <a:r>
              <a:rPr sz="2000" spc="-10" dirty="0">
                <a:solidFill>
                  <a:schemeClr val="tx1"/>
                </a:solidFill>
                <a:latin typeface="Arial"/>
                <a:cs typeface="Arial"/>
              </a:rPr>
              <a:t>obtained </a:t>
            </a:r>
            <a:r>
              <a:rPr sz="2000" dirty="0">
                <a:solidFill>
                  <a:schemeClr val="tx1"/>
                </a:solidFill>
                <a:latin typeface="Arial"/>
                <a:cs typeface="Arial"/>
              </a:rPr>
              <a:t>from confirmation </a:t>
            </a:r>
            <a:r>
              <a:rPr sz="2000" spc="-10" dirty="0">
                <a:solidFill>
                  <a:schemeClr val="tx1"/>
                </a:solidFill>
                <a:latin typeface="Arial"/>
                <a:cs typeface="Arial"/>
              </a:rPr>
              <a:t>trials </a:t>
            </a:r>
            <a:r>
              <a:rPr sz="2000" spc="-5" dirty="0">
                <a:solidFill>
                  <a:schemeClr val="tx1"/>
                </a:solidFill>
                <a:latin typeface="Arial"/>
                <a:cs typeface="Arial"/>
              </a:rPr>
              <a:t>or</a:t>
            </a:r>
            <a:r>
              <a:rPr sz="2000" spc="-254" dirty="0">
                <a:solidFill>
                  <a:schemeClr val="tx1"/>
                </a:solidFill>
                <a:latin typeface="Arial"/>
                <a:cs typeface="Arial"/>
              </a:rPr>
              <a:t> </a:t>
            </a:r>
            <a:r>
              <a:rPr sz="2000" spc="-5" dirty="0">
                <a:solidFill>
                  <a:schemeClr val="tx1"/>
                </a:solidFill>
                <a:latin typeface="Arial"/>
                <a:cs typeface="Arial"/>
              </a:rPr>
              <a:t>runs</a:t>
            </a:r>
            <a:endParaRPr sz="2000" dirty="0">
              <a:solidFill>
                <a:schemeClr val="tx1"/>
              </a:solidFill>
              <a:latin typeface="Arial"/>
              <a:cs typeface="Arial"/>
            </a:endParaRPr>
          </a:p>
          <a:p>
            <a:pPr marL="12700">
              <a:lnSpc>
                <a:spcPct val="100000"/>
              </a:lnSpc>
              <a:spcBef>
                <a:spcPts val="1200"/>
              </a:spcBef>
            </a:pPr>
            <a:r>
              <a:rPr sz="2000" spc="-15" dirty="0">
                <a:solidFill>
                  <a:schemeClr val="tx1"/>
                </a:solidFill>
                <a:latin typeface="Arial"/>
                <a:cs typeface="Arial"/>
              </a:rPr>
              <a:t>SD </a:t>
            </a:r>
            <a:r>
              <a:rPr sz="2000" spc="-5" dirty="0">
                <a:solidFill>
                  <a:schemeClr val="tx1"/>
                </a:solidFill>
                <a:latin typeface="Arial"/>
                <a:cs typeface="Arial"/>
              </a:rPr>
              <a:t>= standard </a:t>
            </a:r>
            <a:r>
              <a:rPr sz="2000" spc="-10" dirty="0">
                <a:solidFill>
                  <a:schemeClr val="tx1"/>
                </a:solidFill>
                <a:latin typeface="Arial"/>
                <a:cs typeface="Arial"/>
              </a:rPr>
              <a:t>deviation </a:t>
            </a:r>
            <a:r>
              <a:rPr sz="2000" spc="-5" dirty="0">
                <a:solidFill>
                  <a:schemeClr val="tx1"/>
                </a:solidFill>
                <a:latin typeface="Arial"/>
                <a:cs typeface="Arial"/>
              </a:rPr>
              <a:t>of response </a:t>
            </a:r>
            <a:r>
              <a:rPr sz="2000" spc="-10" dirty="0">
                <a:solidFill>
                  <a:schemeClr val="tx1"/>
                </a:solidFill>
                <a:latin typeface="Arial"/>
                <a:cs typeface="Arial"/>
              </a:rPr>
              <a:t>obtained </a:t>
            </a:r>
            <a:r>
              <a:rPr sz="2000" dirty="0">
                <a:solidFill>
                  <a:schemeClr val="tx1"/>
                </a:solidFill>
                <a:latin typeface="Arial"/>
                <a:cs typeface="Arial"/>
              </a:rPr>
              <a:t>from confirmation</a:t>
            </a:r>
            <a:r>
              <a:rPr sz="2000" spc="-95" dirty="0">
                <a:solidFill>
                  <a:schemeClr val="tx1"/>
                </a:solidFill>
                <a:latin typeface="Arial"/>
                <a:cs typeface="Arial"/>
              </a:rPr>
              <a:t> </a:t>
            </a:r>
            <a:r>
              <a:rPr sz="2000" spc="-10" dirty="0">
                <a:solidFill>
                  <a:schemeClr val="tx1"/>
                </a:solidFill>
                <a:latin typeface="Arial"/>
                <a:cs typeface="Arial"/>
              </a:rPr>
              <a:t>trials</a:t>
            </a:r>
            <a:endParaRPr sz="2000" dirty="0">
              <a:solidFill>
                <a:schemeClr val="tx1"/>
              </a:solidFill>
              <a:latin typeface="Arial"/>
              <a:cs typeface="Arial"/>
            </a:endParaRPr>
          </a:p>
          <a:p>
            <a:pPr marL="12700">
              <a:lnSpc>
                <a:spcPct val="100000"/>
              </a:lnSpc>
              <a:spcBef>
                <a:spcPts val="1205"/>
              </a:spcBef>
            </a:pPr>
            <a:r>
              <a:rPr sz="2000" i="1" spc="-5" dirty="0">
                <a:solidFill>
                  <a:schemeClr val="tx1"/>
                </a:solidFill>
                <a:latin typeface="Arial"/>
                <a:cs typeface="Arial"/>
              </a:rPr>
              <a:t>n </a:t>
            </a:r>
            <a:r>
              <a:rPr sz="2000" spc="-5" dirty="0">
                <a:solidFill>
                  <a:schemeClr val="tx1"/>
                </a:solidFill>
                <a:latin typeface="Arial"/>
                <a:cs typeface="Arial"/>
              </a:rPr>
              <a:t>= </a:t>
            </a:r>
            <a:r>
              <a:rPr sz="2000" dirty="0">
                <a:solidFill>
                  <a:schemeClr val="tx1"/>
                </a:solidFill>
                <a:latin typeface="Arial"/>
                <a:cs typeface="Arial"/>
              </a:rPr>
              <a:t>number </a:t>
            </a:r>
            <a:r>
              <a:rPr sz="2000" spc="-5" dirty="0">
                <a:solidFill>
                  <a:schemeClr val="tx1"/>
                </a:solidFill>
                <a:latin typeface="Arial"/>
                <a:cs typeface="Arial"/>
              </a:rPr>
              <a:t>of </a:t>
            </a:r>
            <a:r>
              <a:rPr sz="2000" dirty="0">
                <a:solidFill>
                  <a:schemeClr val="tx1"/>
                </a:solidFill>
                <a:latin typeface="Arial"/>
                <a:cs typeface="Arial"/>
              </a:rPr>
              <a:t>samples </a:t>
            </a:r>
            <a:r>
              <a:rPr sz="2000" spc="-5" dirty="0">
                <a:solidFill>
                  <a:schemeClr val="tx1"/>
                </a:solidFill>
                <a:latin typeface="Arial"/>
                <a:cs typeface="Arial"/>
              </a:rPr>
              <a:t>(or </a:t>
            </a:r>
            <a:r>
              <a:rPr sz="2000" dirty="0">
                <a:solidFill>
                  <a:schemeClr val="tx1"/>
                </a:solidFill>
                <a:latin typeface="Arial"/>
                <a:cs typeface="Arial"/>
              </a:rPr>
              <a:t>confirmation</a:t>
            </a:r>
            <a:r>
              <a:rPr sz="2000" spc="-280" dirty="0">
                <a:solidFill>
                  <a:schemeClr val="tx1"/>
                </a:solidFill>
                <a:latin typeface="Arial"/>
                <a:cs typeface="Arial"/>
              </a:rPr>
              <a:t> </a:t>
            </a:r>
            <a:r>
              <a:rPr sz="2000" spc="-5" dirty="0">
                <a:solidFill>
                  <a:schemeClr val="tx1"/>
                </a:solidFill>
                <a:latin typeface="Arial"/>
                <a:cs typeface="Arial"/>
              </a:rPr>
              <a:t>runs).</a:t>
            </a:r>
            <a:endParaRPr sz="2000" dirty="0">
              <a:solidFill>
                <a:schemeClr val="tx1"/>
              </a:solidFill>
              <a:latin typeface="Arial"/>
              <a:cs typeface="Arial"/>
            </a:endParaRPr>
          </a:p>
        </p:txBody>
      </p:sp>
      <p:pic>
        <p:nvPicPr>
          <p:cNvPr id="8" name="Picture 7"/>
          <p:cNvPicPr>
            <a:picLocks noChangeAspect="1"/>
          </p:cNvPicPr>
          <p:nvPr/>
        </p:nvPicPr>
        <p:blipFill>
          <a:blip r:embed="rId3"/>
          <a:stretch>
            <a:fillRect/>
          </a:stretch>
        </p:blipFill>
        <p:spPr>
          <a:xfrm>
            <a:off x="7404061" y="1952836"/>
            <a:ext cx="4596594" cy="2626625"/>
          </a:xfrm>
          <a:prstGeom prst="rect">
            <a:avLst/>
          </a:prstGeom>
        </p:spPr>
      </p:pic>
    </p:spTree>
    <p:extLst>
      <p:ext uri="{BB962C8B-B14F-4D97-AF65-F5344CB8AC3E}">
        <p14:creationId xmlns:p14="http://schemas.microsoft.com/office/powerpoint/2010/main" val="3229746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Confidence Interval for the Mean Response</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84</a:t>
            </a:fld>
            <a:endParaRPr lang="en-US" altLang="ko-KR"/>
          </a:p>
        </p:txBody>
      </p:sp>
      <p:sp>
        <p:nvSpPr>
          <p:cNvPr id="7" name="object 3"/>
          <p:cNvSpPr txBox="1"/>
          <p:nvPr/>
        </p:nvSpPr>
        <p:spPr>
          <a:xfrm>
            <a:off x="186028" y="1150747"/>
            <a:ext cx="11814627" cy="3375283"/>
          </a:xfrm>
          <a:prstGeom prst="rect">
            <a:avLst/>
          </a:prstGeom>
        </p:spPr>
        <p:txBody>
          <a:bodyPr vert="horz" wrap="square" lIns="0" tIns="12700" rIns="0" bIns="0" rtlCol="0">
            <a:spAutoFit/>
          </a:bodyPr>
          <a:lstStyle/>
          <a:p>
            <a:pPr marL="353695" marR="5080" indent="-341630">
              <a:lnSpc>
                <a:spcPct val="150000"/>
              </a:lnSpc>
              <a:spcBef>
                <a:spcPts val="100"/>
              </a:spcBef>
              <a:buChar char="•"/>
              <a:tabLst>
                <a:tab pos="353695" algn="l"/>
                <a:tab pos="354330" algn="l"/>
              </a:tabLst>
            </a:pPr>
            <a:r>
              <a:rPr lang="en-US" sz="2400" dirty="0">
                <a:solidFill>
                  <a:schemeClr val="tx1"/>
                </a:solidFill>
                <a:latin typeface="Arial"/>
                <a:cs typeface="Arial"/>
              </a:rPr>
              <a:t>For the cutting tool life example, five samples were collected  from the process at the optimal condition (i.e. cutting speed =  low, tool geometry = high and cutting angle = high).</a:t>
            </a:r>
          </a:p>
          <a:p>
            <a:pPr marL="353695" marR="5080" indent="-341630">
              <a:lnSpc>
                <a:spcPct val="150000"/>
              </a:lnSpc>
              <a:spcBef>
                <a:spcPts val="100"/>
              </a:spcBef>
              <a:buChar char="•"/>
              <a:tabLst>
                <a:tab pos="353695" algn="l"/>
                <a:tab pos="354330" algn="l"/>
              </a:tabLst>
            </a:pPr>
            <a:r>
              <a:rPr lang="en-US" sz="2400" dirty="0">
                <a:solidFill>
                  <a:schemeClr val="tx1"/>
                </a:solidFill>
                <a:latin typeface="Arial"/>
                <a:cs typeface="Arial"/>
              </a:rPr>
              <a:t>Confirmation trials</a:t>
            </a:r>
          </a:p>
          <a:p>
            <a:pPr marL="469265" marR="5080" lvl="1">
              <a:lnSpc>
                <a:spcPct val="150000"/>
              </a:lnSpc>
              <a:spcBef>
                <a:spcPts val="100"/>
              </a:spcBef>
              <a:tabLst>
                <a:tab pos="353695" algn="l"/>
                <a:tab pos="354330" algn="l"/>
              </a:tabLst>
            </a:pPr>
            <a:r>
              <a:rPr lang="en-US" sz="2400" dirty="0">
                <a:solidFill>
                  <a:schemeClr val="tx1"/>
                </a:solidFill>
                <a:latin typeface="Arial"/>
                <a:cs typeface="Arial"/>
              </a:rPr>
              <a:t>                                      Y(bar) = 53.71h  SD = 0.654 h</a:t>
            </a:r>
          </a:p>
          <a:p>
            <a:pPr marL="353695" marR="5080" indent="-341630">
              <a:lnSpc>
                <a:spcPct val="150000"/>
              </a:lnSpc>
              <a:spcBef>
                <a:spcPts val="100"/>
              </a:spcBef>
              <a:buChar char="•"/>
              <a:tabLst>
                <a:tab pos="353695" algn="l"/>
                <a:tab pos="354330" algn="l"/>
              </a:tabLst>
            </a:pPr>
            <a:endParaRPr lang="en-US" sz="2400" dirty="0">
              <a:solidFill>
                <a:schemeClr val="tx1"/>
              </a:solidFill>
              <a:latin typeface="Arial"/>
              <a:cs typeface="Arial"/>
            </a:endParaRPr>
          </a:p>
        </p:txBody>
      </p:sp>
      <p:sp>
        <p:nvSpPr>
          <p:cNvPr id="8" name="object 3"/>
          <p:cNvSpPr/>
          <p:nvPr/>
        </p:nvSpPr>
        <p:spPr>
          <a:xfrm>
            <a:off x="350141" y="3320988"/>
            <a:ext cx="2880360" cy="2520695"/>
          </a:xfrm>
          <a:prstGeom prst="rect">
            <a:avLst/>
          </a:prstGeom>
          <a:blipFill>
            <a:blip r:embed="rId2" cstate="print"/>
            <a:stretch>
              <a:fillRect/>
            </a:stretch>
          </a:blipFill>
        </p:spPr>
        <p:txBody>
          <a:bodyPr wrap="square" lIns="0" tIns="0" rIns="0" bIns="0" rtlCol="0"/>
          <a:lstStyle/>
          <a:p>
            <a:endParaRPr/>
          </a:p>
        </p:txBody>
      </p:sp>
      <p:sp>
        <p:nvSpPr>
          <p:cNvPr id="9" name="object 4"/>
          <p:cNvSpPr/>
          <p:nvPr/>
        </p:nvSpPr>
        <p:spPr>
          <a:xfrm>
            <a:off x="8796300" y="3320988"/>
            <a:ext cx="2663952" cy="3211068"/>
          </a:xfrm>
          <a:prstGeom prst="rect">
            <a:avLst/>
          </a:prstGeom>
          <a:blipFill>
            <a:blip r:embed="rId3" cstate="print"/>
            <a:stretch>
              <a:fillRect/>
            </a:stretch>
          </a:blipFill>
        </p:spPr>
        <p:txBody>
          <a:bodyPr wrap="square" lIns="0" tIns="0" rIns="0" bIns="0" rtlCol="0"/>
          <a:lstStyle/>
          <a:p>
            <a:r>
              <a:rPr lang="en-IN" dirty="0"/>
              <a:t>  </a:t>
            </a:r>
            <a:endParaRPr dirty="0"/>
          </a:p>
        </p:txBody>
      </p:sp>
      <p:pic>
        <p:nvPicPr>
          <p:cNvPr id="3" name="Picture 2"/>
          <p:cNvPicPr>
            <a:picLocks noChangeAspect="1"/>
          </p:cNvPicPr>
          <p:nvPr/>
        </p:nvPicPr>
        <p:blipFill>
          <a:blip r:embed="rId4"/>
          <a:stretch>
            <a:fillRect/>
          </a:stretch>
        </p:blipFill>
        <p:spPr>
          <a:xfrm>
            <a:off x="3971764" y="4329100"/>
            <a:ext cx="3989813" cy="1915375"/>
          </a:xfrm>
          <a:prstGeom prst="rect">
            <a:avLst/>
          </a:prstGeom>
        </p:spPr>
      </p:pic>
    </p:spTree>
    <p:extLst>
      <p:ext uri="{BB962C8B-B14F-4D97-AF65-F5344CB8AC3E}">
        <p14:creationId xmlns:p14="http://schemas.microsoft.com/office/powerpoint/2010/main" val="454239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Confidence Interval for the Mean Response</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85</a:t>
            </a:fld>
            <a:endParaRPr lang="en-US" altLang="ko-KR"/>
          </a:p>
        </p:txBody>
      </p:sp>
      <p:sp>
        <p:nvSpPr>
          <p:cNvPr id="7" name="object 3"/>
          <p:cNvSpPr txBox="1"/>
          <p:nvPr/>
        </p:nvSpPr>
        <p:spPr>
          <a:xfrm>
            <a:off x="186028" y="1150747"/>
            <a:ext cx="11814627" cy="5088573"/>
          </a:xfrm>
          <a:prstGeom prst="rect">
            <a:avLst/>
          </a:prstGeom>
        </p:spPr>
        <p:txBody>
          <a:bodyPr vert="horz" wrap="square" lIns="0" tIns="12700" rIns="0" bIns="0" rtlCol="0">
            <a:spAutoFit/>
          </a:bodyPr>
          <a:lstStyle/>
          <a:p>
            <a:pPr marL="353695" marR="5080" indent="-341630">
              <a:lnSpc>
                <a:spcPct val="150000"/>
              </a:lnSpc>
              <a:spcBef>
                <a:spcPts val="100"/>
              </a:spcBef>
              <a:buChar char="•"/>
              <a:tabLst>
                <a:tab pos="353695" algn="l"/>
                <a:tab pos="354330" algn="l"/>
              </a:tabLst>
            </a:pPr>
            <a:r>
              <a:rPr lang="en-US" sz="2400" dirty="0">
                <a:solidFill>
                  <a:schemeClr val="tx1"/>
                </a:solidFill>
                <a:latin typeface="Arial"/>
                <a:cs typeface="Arial"/>
              </a:rPr>
              <a:t>99% CI for the mean response is given by:</a:t>
            </a:r>
          </a:p>
          <a:p>
            <a:pPr marL="353695" marR="5080" indent="-341630">
              <a:lnSpc>
                <a:spcPct val="150000"/>
              </a:lnSpc>
              <a:spcBef>
                <a:spcPts val="100"/>
              </a:spcBef>
              <a:buChar char="•"/>
              <a:tabLst>
                <a:tab pos="353695" algn="l"/>
                <a:tab pos="354330" algn="l"/>
              </a:tabLst>
            </a:pPr>
            <a:endParaRPr lang="en-US" sz="2400" dirty="0">
              <a:solidFill>
                <a:schemeClr val="tx1"/>
              </a:solidFill>
              <a:latin typeface="Arial"/>
              <a:cs typeface="Arial"/>
            </a:endParaRPr>
          </a:p>
          <a:p>
            <a:pPr marL="353695" marR="5080" indent="-341630">
              <a:lnSpc>
                <a:spcPct val="150000"/>
              </a:lnSpc>
              <a:spcBef>
                <a:spcPts val="100"/>
              </a:spcBef>
              <a:buChar char="•"/>
              <a:tabLst>
                <a:tab pos="353695" algn="l"/>
                <a:tab pos="354330" algn="l"/>
              </a:tabLst>
            </a:pPr>
            <a:endParaRPr lang="en-US" sz="2400" dirty="0">
              <a:solidFill>
                <a:schemeClr val="tx1"/>
              </a:solidFill>
              <a:latin typeface="Arial"/>
              <a:cs typeface="Arial"/>
            </a:endParaRPr>
          </a:p>
          <a:p>
            <a:pPr marL="353695" marR="5080" indent="-341630">
              <a:lnSpc>
                <a:spcPct val="150000"/>
              </a:lnSpc>
              <a:spcBef>
                <a:spcPts val="100"/>
              </a:spcBef>
              <a:buChar char="•"/>
              <a:tabLst>
                <a:tab pos="353695" algn="l"/>
                <a:tab pos="354330" algn="l"/>
              </a:tabLst>
            </a:pPr>
            <a:endParaRPr lang="en-US" sz="2400" dirty="0">
              <a:solidFill>
                <a:schemeClr val="tx1"/>
              </a:solidFill>
              <a:latin typeface="Arial"/>
              <a:cs typeface="Arial"/>
            </a:endParaRPr>
          </a:p>
          <a:p>
            <a:pPr marL="353695" marR="5080" indent="-341630">
              <a:lnSpc>
                <a:spcPct val="150000"/>
              </a:lnSpc>
              <a:spcBef>
                <a:spcPts val="100"/>
              </a:spcBef>
              <a:buFontTx/>
              <a:buChar char="•"/>
              <a:tabLst>
                <a:tab pos="353695" algn="l"/>
                <a:tab pos="354330" algn="l"/>
              </a:tabLst>
            </a:pPr>
            <a:r>
              <a:rPr lang="en-US" sz="2400" dirty="0">
                <a:solidFill>
                  <a:srgbClr val="FF0000"/>
                </a:solidFill>
                <a:latin typeface="Arial"/>
                <a:cs typeface="Arial"/>
              </a:rPr>
              <a:t>As the predicted value (54.384) based on the regression  model falls within the statistical CI, we will consider our model  good.</a:t>
            </a:r>
          </a:p>
          <a:p>
            <a:pPr marL="353695" marR="5080" indent="-341630">
              <a:lnSpc>
                <a:spcPct val="150000"/>
              </a:lnSpc>
              <a:spcBef>
                <a:spcPts val="100"/>
              </a:spcBef>
              <a:buChar char="•"/>
              <a:tabLst>
                <a:tab pos="353695" algn="l"/>
                <a:tab pos="354330" algn="l"/>
              </a:tabLst>
            </a:pPr>
            <a:endParaRPr lang="en-US" sz="2400" dirty="0">
              <a:solidFill>
                <a:schemeClr val="tx1"/>
              </a:solidFill>
              <a:latin typeface="Arial"/>
              <a:cs typeface="Arial"/>
            </a:endParaRPr>
          </a:p>
          <a:p>
            <a:pPr marL="353695" marR="5080" indent="-341630">
              <a:lnSpc>
                <a:spcPct val="150000"/>
              </a:lnSpc>
              <a:spcBef>
                <a:spcPts val="100"/>
              </a:spcBef>
              <a:buChar char="•"/>
              <a:tabLst>
                <a:tab pos="353695" algn="l"/>
                <a:tab pos="354330" algn="l"/>
              </a:tabLst>
            </a:pPr>
            <a:endParaRPr lang="en-US" sz="2400" dirty="0">
              <a:solidFill>
                <a:schemeClr val="tx1"/>
              </a:solidFill>
              <a:latin typeface="Arial"/>
              <a:cs typeface="Arial"/>
            </a:endParaRPr>
          </a:p>
          <a:p>
            <a:pPr marL="469265" marR="5080" lvl="1">
              <a:lnSpc>
                <a:spcPct val="150000"/>
              </a:lnSpc>
              <a:spcBef>
                <a:spcPts val="100"/>
              </a:spcBef>
              <a:tabLst>
                <a:tab pos="353695" algn="l"/>
                <a:tab pos="354330" algn="l"/>
              </a:tabLst>
            </a:pPr>
            <a:r>
              <a:rPr lang="en-US" sz="2400" dirty="0">
                <a:solidFill>
                  <a:schemeClr val="tx1"/>
                </a:solidFill>
                <a:latin typeface="Arial"/>
                <a:cs typeface="Arial"/>
              </a:rPr>
              <a:t>                                      </a:t>
            </a:r>
          </a:p>
        </p:txBody>
      </p:sp>
      <p:sp>
        <p:nvSpPr>
          <p:cNvPr id="10" name="object 5"/>
          <p:cNvSpPr/>
          <p:nvPr/>
        </p:nvSpPr>
        <p:spPr>
          <a:xfrm>
            <a:off x="2639616" y="1880828"/>
            <a:ext cx="4896611" cy="139141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209638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Confidence Interval for the Mean Response</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86</a:t>
            </a:fld>
            <a:endParaRPr lang="en-US" altLang="ko-KR"/>
          </a:p>
        </p:txBody>
      </p:sp>
      <p:sp>
        <p:nvSpPr>
          <p:cNvPr id="7" name="object 3"/>
          <p:cNvSpPr txBox="1"/>
          <p:nvPr/>
        </p:nvSpPr>
        <p:spPr>
          <a:xfrm>
            <a:off x="186028" y="1150747"/>
            <a:ext cx="11814627" cy="4406334"/>
          </a:xfrm>
          <a:prstGeom prst="rect">
            <a:avLst/>
          </a:prstGeom>
        </p:spPr>
        <p:txBody>
          <a:bodyPr vert="horz" wrap="square" lIns="0" tIns="12700" rIns="0" bIns="0" rtlCol="0">
            <a:spAutoFit/>
          </a:bodyPr>
          <a:lstStyle/>
          <a:p>
            <a:pPr marL="353695" marR="5080" indent="-341630" algn="just">
              <a:lnSpc>
                <a:spcPct val="140100"/>
              </a:lnSpc>
              <a:spcBef>
                <a:spcPts val="100"/>
              </a:spcBef>
              <a:buChar char="•"/>
              <a:tabLst>
                <a:tab pos="354330" algn="l"/>
              </a:tabLst>
            </a:pPr>
            <a:r>
              <a:rPr lang="en-US" sz="2000" spc="-5" dirty="0">
                <a:solidFill>
                  <a:schemeClr val="tx1"/>
                </a:solidFill>
                <a:latin typeface="Arial"/>
                <a:cs typeface="Arial"/>
              </a:rPr>
              <a:t>If the results </a:t>
            </a:r>
            <a:r>
              <a:rPr lang="en-US" sz="2000" dirty="0">
                <a:solidFill>
                  <a:schemeClr val="tx1"/>
                </a:solidFill>
                <a:latin typeface="Arial"/>
                <a:cs typeface="Arial"/>
              </a:rPr>
              <a:t>from </a:t>
            </a:r>
            <a:r>
              <a:rPr lang="en-US" sz="2000" spc="-5" dirty="0">
                <a:solidFill>
                  <a:schemeClr val="tx1"/>
                </a:solidFill>
                <a:latin typeface="Arial"/>
                <a:cs typeface="Arial"/>
              </a:rPr>
              <a:t>the </a:t>
            </a:r>
            <a:r>
              <a:rPr lang="en-US" sz="2000" spc="-5" dirty="0">
                <a:solidFill>
                  <a:srgbClr val="FF0000"/>
                </a:solidFill>
                <a:latin typeface="Arial"/>
                <a:cs typeface="Arial"/>
              </a:rPr>
              <a:t>confirmation </a:t>
            </a:r>
            <a:r>
              <a:rPr lang="en-US" sz="2000" spc="-10" dirty="0">
                <a:solidFill>
                  <a:srgbClr val="FF0000"/>
                </a:solidFill>
                <a:latin typeface="Arial"/>
                <a:cs typeface="Arial"/>
              </a:rPr>
              <a:t>trials </a:t>
            </a:r>
            <a:r>
              <a:rPr lang="en-US" sz="2000" spc="-5" dirty="0">
                <a:solidFill>
                  <a:srgbClr val="FF0000"/>
                </a:solidFill>
                <a:latin typeface="Arial"/>
                <a:cs typeface="Arial"/>
              </a:rPr>
              <a:t>or runs fall </a:t>
            </a:r>
            <a:r>
              <a:rPr lang="en-US" sz="2000" spc="-10" dirty="0">
                <a:solidFill>
                  <a:srgbClr val="FF0000"/>
                </a:solidFill>
                <a:latin typeface="Arial"/>
                <a:cs typeface="Arial"/>
              </a:rPr>
              <a:t>outside </a:t>
            </a:r>
            <a:r>
              <a:rPr lang="en-US" sz="2000" spc="-5" dirty="0">
                <a:solidFill>
                  <a:srgbClr val="FF0000"/>
                </a:solidFill>
                <a:latin typeface="Arial"/>
                <a:cs typeface="Arial"/>
              </a:rPr>
              <a:t>the statistical CI</a:t>
            </a:r>
            <a:r>
              <a:rPr lang="en-US" sz="2000" spc="-5" dirty="0">
                <a:solidFill>
                  <a:schemeClr val="tx1"/>
                </a:solidFill>
                <a:latin typeface="Arial"/>
                <a:cs typeface="Arial"/>
              </a:rPr>
              <a:t>, </a:t>
            </a:r>
            <a:r>
              <a:rPr lang="en-US" sz="2000" spc="-10" dirty="0">
                <a:solidFill>
                  <a:schemeClr val="tx1"/>
                </a:solidFill>
                <a:latin typeface="Arial"/>
                <a:cs typeface="Arial"/>
              </a:rPr>
              <a:t>possible </a:t>
            </a:r>
            <a:r>
              <a:rPr lang="en-US" sz="2000" spc="-5" dirty="0">
                <a:solidFill>
                  <a:schemeClr val="tx1"/>
                </a:solidFill>
                <a:latin typeface="Arial"/>
                <a:cs typeface="Arial"/>
              </a:rPr>
              <a:t>causes </a:t>
            </a:r>
            <a:r>
              <a:rPr lang="en-US" sz="2000" spc="5" dirty="0">
                <a:solidFill>
                  <a:schemeClr val="tx1"/>
                </a:solidFill>
                <a:latin typeface="Arial"/>
                <a:cs typeface="Arial"/>
              </a:rPr>
              <a:t>must </a:t>
            </a:r>
            <a:r>
              <a:rPr lang="en-US" sz="2000" spc="-5" dirty="0">
                <a:solidFill>
                  <a:schemeClr val="tx1"/>
                </a:solidFill>
                <a:latin typeface="Arial"/>
                <a:cs typeface="Arial"/>
              </a:rPr>
              <a:t>be </a:t>
            </a:r>
            <a:r>
              <a:rPr lang="en-US" sz="2000" spc="-10" dirty="0">
                <a:solidFill>
                  <a:schemeClr val="tx1"/>
                </a:solidFill>
                <a:latin typeface="Arial"/>
                <a:cs typeface="Arial"/>
              </a:rPr>
              <a:t>identified. </a:t>
            </a:r>
            <a:r>
              <a:rPr lang="en-US" sz="2000" dirty="0">
                <a:solidFill>
                  <a:schemeClr val="tx1"/>
                </a:solidFill>
                <a:latin typeface="Arial"/>
                <a:cs typeface="Arial"/>
              </a:rPr>
              <a:t>Some </a:t>
            </a:r>
            <a:r>
              <a:rPr lang="en-US" sz="2000" spc="-5" dirty="0">
                <a:solidFill>
                  <a:schemeClr val="tx1"/>
                </a:solidFill>
                <a:latin typeface="Arial"/>
                <a:cs typeface="Arial"/>
              </a:rPr>
              <a:t>of </a:t>
            </a:r>
            <a:r>
              <a:rPr lang="en-US" sz="2000" spc="-10" dirty="0">
                <a:solidFill>
                  <a:schemeClr val="tx1"/>
                </a:solidFill>
                <a:latin typeface="Arial"/>
                <a:cs typeface="Arial"/>
              </a:rPr>
              <a:t>the possible </a:t>
            </a:r>
            <a:r>
              <a:rPr lang="en-US" sz="2000" spc="-5" dirty="0">
                <a:solidFill>
                  <a:schemeClr val="tx1"/>
                </a:solidFill>
                <a:latin typeface="Arial"/>
                <a:cs typeface="Arial"/>
              </a:rPr>
              <a:t>causes </a:t>
            </a:r>
            <a:r>
              <a:rPr lang="en-US" sz="2000" spc="5" dirty="0">
                <a:solidFill>
                  <a:schemeClr val="tx1"/>
                </a:solidFill>
                <a:latin typeface="Arial"/>
                <a:cs typeface="Arial"/>
              </a:rPr>
              <a:t>may  </a:t>
            </a:r>
            <a:r>
              <a:rPr lang="en-US" sz="2000" spc="-10" dirty="0">
                <a:solidFill>
                  <a:schemeClr val="tx1"/>
                </a:solidFill>
                <a:latin typeface="Arial"/>
                <a:cs typeface="Arial"/>
              </a:rPr>
              <a:t>be</a:t>
            </a:r>
            <a:endParaRPr lang="en-US" sz="2000" dirty="0">
              <a:solidFill>
                <a:schemeClr val="tx1"/>
              </a:solidFill>
              <a:latin typeface="Arial"/>
              <a:cs typeface="Arial"/>
            </a:endParaRPr>
          </a:p>
          <a:p>
            <a:pPr marL="756285" lvl="1" indent="-287020">
              <a:lnSpc>
                <a:spcPct val="100000"/>
              </a:lnSpc>
              <a:spcBef>
                <a:spcPts val="1780"/>
              </a:spcBef>
              <a:buChar char="–"/>
              <a:tabLst>
                <a:tab pos="756285" algn="l"/>
                <a:tab pos="756920" algn="l"/>
              </a:tabLst>
            </a:pPr>
            <a:r>
              <a:rPr lang="en-US" sz="2000" spc="-5" dirty="0">
                <a:solidFill>
                  <a:schemeClr val="tx1"/>
                </a:solidFill>
                <a:latin typeface="Arial"/>
                <a:cs typeface="Arial"/>
              </a:rPr>
              <a:t>incorrect choice of experimental </a:t>
            </a:r>
            <a:r>
              <a:rPr lang="en-US" sz="2000" spc="-10" dirty="0">
                <a:solidFill>
                  <a:schemeClr val="tx1"/>
                </a:solidFill>
                <a:latin typeface="Arial"/>
                <a:cs typeface="Arial"/>
              </a:rPr>
              <a:t>design </a:t>
            </a:r>
            <a:r>
              <a:rPr lang="en-US" sz="2000" dirty="0">
                <a:solidFill>
                  <a:schemeClr val="tx1"/>
                </a:solidFill>
                <a:latin typeface="Arial"/>
                <a:cs typeface="Arial"/>
              </a:rPr>
              <a:t>for </a:t>
            </a:r>
            <a:r>
              <a:rPr lang="en-US" sz="2000" spc="-5" dirty="0">
                <a:solidFill>
                  <a:schemeClr val="tx1"/>
                </a:solidFill>
                <a:latin typeface="Arial"/>
                <a:cs typeface="Arial"/>
              </a:rPr>
              <a:t>the </a:t>
            </a:r>
            <a:r>
              <a:rPr lang="en-US" sz="2000" spc="-10" dirty="0">
                <a:solidFill>
                  <a:schemeClr val="tx1"/>
                </a:solidFill>
                <a:latin typeface="Arial"/>
                <a:cs typeface="Arial"/>
              </a:rPr>
              <a:t>problem </a:t>
            </a:r>
            <a:r>
              <a:rPr lang="en-US" sz="2000" spc="-5" dirty="0">
                <a:solidFill>
                  <a:schemeClr val="tx1"/>
                </a:solidFill>
                <a:latin typeface="Arial"/>
                <a:cs typeface="Arial"/>
              </a:rPr>
              <a:t>at</a:t>
            </a:r>
            <a:r>
              <a:rPr lang="en-US" sz="2000" spc="-125" dirty="0">
                <a:solidFill>
                  <a:schemeClr val="tx1"/>
                </a:solidFill>
                <a:latin typeface="Arial"/>
                <a:cs typeface="Arial"/>
              </a:rPr>
              <a:t> </a:t>
            </a:r>
            <a:r>
              <a:rPr lang="en-US" sz="2000" spc="-10" dirty="0">
                <a:solidFill>
                  <a:schemeClr val="tx1"/>
                </a:solidFill>
                <a:latin typeface="Arial"/>
                <a:cs typeface="Arial"/>
              </a:rPr>
              <a:t>hand</a:t>
            </a:r>
            <a:endParaRPr lang="en-US" sz="2000" dirty="0">
              <a:solidFill>
                <a:schemeClr val="tx1"/>
              </a:solidFill>
              <a:latin typeface="Arial"/>
              <a:cs typeface="Arial"/>
            </a:endParaRPr>
          </a:p>
          <a:p>
            <a:pPr marL="756285" lvl="1" indent="-287020">
              <a:lnSpc>
                <a:spcPct val="100000"/>
              </a:lnSpc>
              <a:spcBef>
                <a:spcPts val="1415"/>
              </a:spcBef>
              <a:buChar char="–"/>
              <a:tabLst>
                <a:tab pos="756285" algn="l"/>
                <a:tab pos="756920" algn="l"/>
              </a:tabLst>
            </a:pPr>
            <a:r>
              <a:rPr lang="en-US" sz="2000" spc="-5" dirty="0">
                <a:solidFill>
                  <a:schemeClr val="tx1"/>
                </a:solidFill>
                <a:latin typeface="Arial"/>
                <a:cs typeface="Arial"/>
              </a:rPr>
              <a:t>improper choice of response(s) </a:t>
            </a:r>
            <a:r>
              <a:rPr lang="en-US" sz="2000" dirty="0">
                <a:solidFill>
                  <a:schemeClr val="tx1"/>
                </a:solidFill>
                <a:latin typeface="Arial"/>
                <a:cs typeface="Arial"/>
              </a:rPr>
              <a:t>for </a:t>
            </a:r>
            <a:r>
              <a:rPr lang="en-US" sz="2000" spc="-5" dirty="0">
                <a:solidFill>
                  <a:schemeClr val="tx1"/>
                </a:solidFill>
                <a:latin typeface="Arial"/>
                <a:cs typeface="Arial"/>
              </a:rPr>
              <a:t>the</a:t>
            </a:r>
            <a:r>
              <a:rPr lang="en-US" sz="2000" spc="-204" dirty="0">
                <a:solidFill>
                  <a:schemeClr val="tx1"/>
                </a:solidFill>
                <a:latin typeface="Arial"/>
                <a:cs typeface="Arial"/>
              </a:rPr>
              <a:t> </a:t>
            </a:r>
            <a:r>
              <a:rPr lang="en-US" sz="2000" spc="-5" dirty="0">
                <a:solidFill>
                  <a:schemeClr val="tx1"/>
                </a:solidFill>
                <a:latin typeface="Arial"/>
                <a:cs typeface="Arial"/>
              </a:rPr>
              <a:t>experiment</a:t>
            </a:r>
            <a:endParaRPr lang="en-US" sz="2000" dirty="0">
              <a:solidFill>
                <a:schemeClr val="tx1"/>
              </a:solidFill>
              <a:latin typeface="Arial"/>
              <a:cs typeface="Arial"/>
            </a:endParaRPr>
          </a:p>
          <a:p>
            <a:pPr marL="756285" lvl="1" indent="-287020">
              <a:lnSpc>
                <a:spcPct val="100000"/>
              </a:lnSpc>
              <a:spcBef>
                <a:spcPts val="1395"/>
              </a:spcBef>
              <a:buChar char="–"/>
              <a:tabLst>
                <a:tab pos="756285" algn="l"/>
                <a:tab pos="756920" algn="l"/>
              </a:tabLst>
            </a:pPr>
            <a:r>
              <a:rPr lang="en-US" sz="2000" spc="-10" dirty="0">
                <a:solidFill>
                  <a:schemeClr val="tx1"/>
                </a:solidFill>
                <a:latin typeface="Arial"/>
                <a:cs typeface="Arial"/>
              </a:rPr>
              <a:t>inadequate </a:t>
            </a:r>
            <a:r>
              <a:rPr lang="en-US" sz="2000" spc="-5" dirty="0">
                <a:solidFill>
                  <a:schemeClr val="tx1"/>
                </a:solidFill>
                <a:latin typeface="Arial"/>
                <a:cs typeface="Arial"/>
              </a:rPr>
              <a:t>control of </a:t>
            </a:r>
            <a:r>
              <a:rPr lang="en-US" sz="2000" spc="-10" dirty="0">
                <a:solidFill>
                  <a:schemeClr val="tx1"/>
                </a:solidFill>
                <a:latin typeface="Arial"/>
                <a:cs typeface="Arial"/>
              </a:rPr>
              <a:t>noise </a:t>
            </a:r>
            <a:r>
              <a:rPr lang="en-US" sz="2000" dirty="0">
                <a:solidFill>
                  <a:schemeClr val="tx1"/>
                </a:solidFill>
                <a:latin typeface="Arial"/>
                <a:cs typeface="Arial"/>
              </a:rPr>
              <a:t>factors, </a:t>
            </a:r>
            <a:r>
              <a:rPr lang="en-US" sz="2000" spc="-15" dirty="0">
                <a:solidFill>
                  <a:schemeClr val="tx1"/>
                </a:solidFill>
                <a:latin typeface="Arial"/>
                <a:cs typeface="Arial"/>
              </a:rPr>
              <a:t>which </a:t>
            </a:r>
            <a:r>
              <a:rPr lang="en-US" sz="2000" spc="-5" dirty="0">
                <a:solidFill>
                  <a:schemeClr val="tx1"/>
                </a:solidFill>
                <a:latin typeface="Arial"/>
                <a:cs typeface="Arial"/>
              </a:rPr>
              <a:t>cause excessive </a:t>
            </a:r>
            <a:r>
              <a:rPr lang="en-US" sz="2000" spc="-10" dirty="0">
                <a:solidFill>
                  <a:schemeClr val="tx1"/>
                </a:solidFill>
                <a:latin typeface="Arial"/>
                <a:cs typeface="Arial"/>
              </a:rPr>
              <a:t>variation</a:t>
            </a:r>
            <a:endParaRPr lang="en-US" sz="2000" dirty="0">
              <a:solidFill>
                <a:schemeClr val="tx1"/>
              </a:solidFill>
              <a:latin typeface="Arial"/>
              <a:cs typeface="Arial"/>
            </a:endParaRPr>
          </a:p>
          <a:p>
            <a:pPr marL="756285" marR="104775" lvl="1" indent="-287020">
              <a:lnSpc>
                <a:spcPct val="140000"/>
              </a:lnSpc>
              <a:spcBef>
                <a:spcPts val="120"/>
              </a:spcBef>
              <a:buChar char="–"/>
              <a:tabLst>
                <a:tab pos="756285" algn="l"/>
                <a:tab pos="756920" algn="l"/>
              </a:tabLst>
            </a:pPr>
            <a:r>
              <a:rPr lang="en-US" sz="2000" dirty="0">
                <a:solidFill>
                  <a:schemeClr val="tx1"/>
                </a:solidFill>
                <a:latin typeface="Arial"/>
                <a:cs typeface="Arial"/>
              </a:rPr>
              <a:t>omission </a:t>
            </a:r>
            <a:r>
              <a:rPr lang="en-US" sz="2000" spc="-5" dirty="0">
                <a:solidFill>
                  <a:schemeClr val="tx1"/>
                </a:solidFill>
                <a:latin typeface="Arial"/>
                <a:cs typeface="Arial"/>
              </a:rPr>
              <a:t>of </a:t>
            </a:r>
            <a:r>
              <a:rPr lang="en-US" sz="2000" spc="5" dirty="0">
                <a:solidFill>
                  <a:schemeClr val="tx1"/>
                </a:solidFill>
                <a:latin typeface="Arial"/>
                <a:cs typeface="Arial"/>
              </a:rPr>
              <a:t>some </a:t>
            </a:r>
            <a:r>
              <a:rPr lang="en-US" sz="2000" spc="-5" dirty="0">
                <a:solidFill>
                  <a:schemeClr val="tx1"/>
                </a:solidFill>
                <a:latin typeface="Arial"/>
                <a:cs typeface="Arial"/>
              </a:rPr>
              <a:t>important process or design parameters </a:t>
            </a:r>
            <a:r>
              <a:rPr lang="en-US" sz="2000" spc="-10" dirty="0">
                <a:solidFill>
                  <a:schemeClr val="tx1"/>
                </a:solidFill>
                <a:latin typeface="Arial"/>
                <a:cs typeface="Arial"/>
              </a:rPr>
              <a:t>in </a:t>
            </a:r>
            <a:r>
              <a:rPr lang="en-US" sz="2000" spc="-5" dirty="0">
                <a:solidFill>
                  <a:schemeClr val="tx1"/>
                </a:solidFill>
                <a:latin typeface="Arial"/>
                <a:cs typeface="Arial"/>
              </a:rPr>
              <a:t>the</a:t>
            </a:r>
            <a:r>
              <a:rPr lang="en-US" sz="2000" spc="-260" dirty="0">
                <a:solidFill>
                  <a:schemeClr val="tx1"/>
                </a:solidFill>
                <a:latin typeface="Arial"/>
                <a:cs typeface="Arial"/>
              </a:rPr>
              <a:t> </a:t>
            </a:r>
            <a:r>
              <a:rPr lang="en-US" sz="2000" dirty="0">
                <a:solidFill>
                  <a:schemeClr val="tx1"/>
                </a:solidFill>
                <a:latin typeface="Arial"/>
                <a:cs typeface="Arial"/>
              </a:rPr>
              <a:t>first  </a:t>
            </a:r>
            <a:r>
              <a:rPr lang="en-US" sz="2000" spc="-10" dirty="0">
                <a:solidFill>
                  <a:schemeClr val="tx1"/>
                </a:solidFill>
                <a:latin typeface="Arial"/>
                <a:cs typeface="Arial"/>
              </a:rPr>
              <a:t>rounds </a:t>
            </a:r>
            <a:r>
              <a:rPr lang="en-US" sz="2000" spc="-5" dirty="0">
                <a:solidFill>
                  <a:schemeClr val="tx1"/>
                </a:solidFill>
                <a:latin typeface="Arial"/>
                <a:cs typeface="Arial"/>
              </a:rPr>
              <a:t>of</a:t>
            </a:r>
            <a:r>
              <a:rPr lang="en-US" sz="2000" spc="-40" dirty="0">
                <a:solidFill>
                  <a:schemeClr val="tx1"/>
                </a:solidFill>
                <a:latin typeface="Arial"/>
                <a:cs typeface="Arial"/>
              </a:rPr>
              <a:t> </a:t>
            </a:r>
            <a:r>
              <a:rPr lang="en-US" sz="2000" spc="-5" dirty="0">
                <a:solidFill>
                  <a:schemeClr val="tx1"/>
                </a:solidFill>
                <a:latin typeface="Arial"/>
                <a:cs typeface="Arial"/>
              </a:rPr>
              <a:t>experimentation</a:t>
            </a:r>
            <a:endParaRPr lang="en-US" sz="2000" dirty="0">
              <a:solidFill>
                <a:schemeClr val="tx1"/>
              </a:solidFill>
              <a:latin typeface="Arial"/>
              <a:cs typeface="Arial"/>
            </a:endParaRPr>
          </a:p>
          <a:p>
            <a:pPr marL="756285" lvl="1" indent="-287020">
              <a:lnSpc>
                <a:spcPct val="100000"/>
              </a:lnSpc>
              <a:spcBef>
                <a:spcPts val="1780"/>
              </a:spcBef>
              <a:buChar char="–"/>
              <a:tabLst>
                <a:tab pos="756285" algn="l"/>
                <a:tab pos="756920" algn="l"/>
              </a:tabLst>
            </a:pPr>
            <a:r>
              <a:rPr lang="en-US" sz="2000" dirty="0">
                <a:solidFill>
                  <a:schemeClr val="tx1"/>
                </a:solidFill>
                <a:latin typeface="Arial"/>
                <a:cs typeface="Arial"/>
              </a:rPr>
              <a:t>measurement</a:t>
            </a:r>
            <a:r>
              <a:rPr lang="en-US" sz="2000" spc="-120" dirty="0">
                <a:solidFill>
                  <a:schemeClr val="tx1"/>
                </a:solidFill>
                <a:latin typeface="Arial"/>
                <a:cs typeface="Arial"/>
              </a:rPr>
              <a:t> </a:t>
            </a:r>
            <a:r>
              <a:rPr lang="en-US" sz="2000" spc="-5" dirty="0">
                <a:solidFill>
                  <a:schemeClr val="tx1"/>
                </a:solidFill>
                <a:latin typeface="Arial"/>
                <a:cs typeface="Arial"/>
              </a:rPr>
              <a:t>error</a:t>
            </a:r>
            <a:endParaRPr lang="en-US" sz="2000" dirty="0">
              <a:solidFill>
                <a:schemeClr val="tx1"/>
              </a:solidFill>
              <a:latin typeface="Arial"/>
              <a:cs typeface="Arial"/>
            </a:endParaRPr>
          </a:p>
          <a:p>
            <a:pPr marL="756285" lvl="1" indent="-287020">
              <a:lnSpc>
                <a:spcPct val="100000"/>
              </a:lnSpc>
              <a:spcBef>
                <a:spcPts val="1420"/>
              </a:spcBef>
              <a:buChar char="–"/>
              <a:tabLst>
                <a:tab pos="756285" algn="l"/>
                <a:tab pos="756920" algn="l"/>
              </a:tabLst>
            </a:pPr>
            <a:r>
              <a:rPr lang="en-US" sz="2000" spc="-10" dirty="0">
                <a:solidFill>
                  <a:schemeClr val="tx1"/>
                </a:solidFill>
                <a:latin typeface="Arial"/>
                <a:cs typeface="Arial"/>
              </a:rPr>
              <a:t>wrong </a:t>
            </a:r>
            <a:r>
              <a:rPr lang="en-US" sz="2000" spc="-5" dirty="0">
                <a:solidFill>
                  <a:schemeClr val="tx1"/>
                </a:solidFill>
                <a:latin typeface="Arial"/>
                <a:cs typeface="Arial"/>
              </a:rPr>
              <a:t>assumptions </a:t>
            </a:r>
            <a:r>
              <a:rPr lang="en-US" sz="2000" spc="-10" dirty="0">
                <a:solidFill>
                  <a:schemeClr val="tx1"/>
                </a:solidFill>
                <a:latin typeface="Arial"/>
                <a:cs typeface="Arial"/>
              </a:rPr>
              <a:t>regarding</a:t>
            </a:r>
            <a:r>
              <a:rPr lang="en-US" sz="2000" spc="-35" dirty="0">
                <a:solidFill>
                  <a:schemeClr val="tx1"/>
                </a:solidFill>
                <a:latin typeface="Arial"/>
                <a:cs typeface="Arial"/>
              </a:rPr>
              <a:t> </a:t>
            </a:r>
            <a:r>
              <a:rPr lang="en-US" sz="2000" spc="-10" dirty="0">
                <a:solidFill>
                  <a:schemeClr val="tx1"/>
                </a:solidFill>
                <a:latin typeface="Arial"/>
                <a:cs typeface="Arial"/>
              </a:rPr>
              <a:t>interactions</a:t>
            </a:r>
            <a:endParaRPr lang="en-US" sz="2000" dirty="0">
              <a:solidFill>
                <a:schemeClr val="tx1"/>
              </a:solidFill>
              <a:latin typeface="Arial"/>
              <a:cs typeface="Arial"/>
            </a:endParaRPr>
          </a:p>
          <a:p>
            <a:pPr marL="756285" lvl="1" indent="-287020">
              <a:lnSpc>
                <a:spcPct val="100000"/>
              </a:lnSpc>
              <a:spcBef>
                <a:spcPts val="1395"/>
              </a:spcBef>
              <a:buChar char="–"/>
              <a:tabLst>
                <a:tab pos="756285" algn="l"/>
                <a:tab pos="756920" algn="l"/>
              </a:tabLst>
            </a:pPr>
            <a:r>
              <a:rPr lang="en-US" sz="2000" spc="-5" dirty="0">
                <a:solidFill>
                  <a:schemeClr val="tx1"/>
                </a:solidFill>
                <a:latin typeface="Arial"/>
                <a:cs typeface="Arial"/>
              </a:rPr>
              <a:t>errors </a:t>
            </a:r>
            <a:r>
              <a:rPr lang="en-US" sz="2000" spc="-10" dirty="0">
                <a:solidFill>
                  <a:schemeClr val="tx1"/>
                </a:solidFill>
                <a:latin typeface="Arial"/>
                <a:cs typeface="Arial"/>
              </a:rPr>
              <a:t>in conducting </a:t>
            </a:r>
            <a:r>
              <a:rPr lang="en-US" sz="2000" spc="-5" dirty="0">
                <a:solidFill>
                  <a:schemeClr val="tx1"/>
                </a:solidFill>
                <a:latin typeface="Arial"/>
                <a:cs typeface="Arial"/>
              </a:rPr>
              <a:t>the experiment,</a:t>
            </a:r>
            <a:r>
              <a:rPr lang="en-US" sz="2000" spc="-100" dirty="0">
                <a:solidFill>
                  <a:schemeClr val="tx1"/>
                </a:solidFill>
                <a:latin typeface="Arial"/>
                <a:cs typeface="Arial"/>
              </a:rPr>
              <a:t> </a:t>
            </a:r>
            <a:r>
              <a:rPr lang="en-US" sz="2000" spc="-5" dirty="0">
                <a:solidFill>
                  <a:schemeClr val="tx1"/>
                </a:solidFill>
                <a:latin typeface="Arial"/>
                <a:cs typeface="Arial"/>
              </a:rPr>
              <a:t>etc.</a:t>
            </a:r>
            <a:r>
              <a:rPr lang="en-US" sz="2400" dirty="0">
                <a:solidFill>
                  <a:schemeClr val="tx1"/>
                </a:solidFill>
                <a:latin typeface="Arial"/>
                <a:cs typeface="Arial"/>
              </a:rPr>
              <a:t>                                      </a:t>
            </a:r>
          </a:p>
        </p:txBody>
      </p:sp>
    </p:spTree>
    <p:extLst>
      <p:ext uri="{BB962C8B-B14F-4D97-AF65-F5344CB8AC3E}">
        <p14:creationId xmlns:p14="http://schemas.microsoft.com/office/powerpoint/2010/main" val="17163474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Confidence Interval for the Mean Response</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87</a:t>
            </a:fld>
            <a:endParaRPr lang="en-US" altLang="ko-KR"/>
          </a:p>
        </p:txBody>
      </p:sp>
      <p:sp>
        <p:nvSpPr>
          <p:cNvPr id="7" name="object 3"/>
          <p:cNvSpPr txBox="1"/>
          <p:nvPr/>
        </p:nvSpPr>
        <p:spPr>
          <a:xfrm>
            <a:off x="186028" y="1150747"/>
            <a:ext cx="11814627" cy="3490699"/>
          </a:xfrm>
          <a:prstGeom prst="rect">
            <a:avLst/>
          </a:prstGeom>
        </p:spPr>
        <p:txBody>
          <a:bodyPr vert="horz" wrap="square" lIns="0" tIns="12700" rIns="0" bIns="0" rtlCol="0">
            <a:spAutoFit/>
          </a:bodyPr>
          <a:lstStyle/>
          <a:p>
            <a:pPr marL="353695" marR="46990" indent="-341630" algn="just">
              <a:lnSpc>
                <a:spcPct val="150100"/>
              </a:lnSpc>
              <a:spcBef>
                <a:spcPts val="95"/>
              </a:spcBef>
              <a:buChar char="•"/>
              <a:tabLst>
                <a:tab pos="353695" algn="l"/>
                <a:tab pos="354330" algn="l"/>
              </a:tabLst>
            </a:pPr>
            <a:r>
              <a:rPr lang="en-US" sz="2000" dirty="0">
                <a:solidFill>
                  <a:srgbClr val="FF0000"/>
                </a:solidFill>
                <a:latin typeface="Arial"/>
                <a:cs typeface="Arial"/>
              </a:rPr>
              <a:t>If the </a:t>
            </a:r>
            <a:r>
              <a:rPr lang="en-US" sz="2000" spc="-5" dirty="0">
                <a:solidFill>
                  <a:srgbClr val="FF0000"/>
                </a:solidFill>
                <a:latin typeface="Arial"/>
                <a:cs typeface="Arial"/>
              </a:rPr>
              <a:t>results </a:t>
            </a:r>
            <a:r>
              <a:rPr lang="en-US" sz="2000" spc="5" dirty="0">
                <a:solidFill>
                  <a:srgbClr val="FF0000"/>
                </a:solidFill>
                <a:latin typeface="Arial"/>
                <a:cs typeface="Arial"/>
              </a:rPr>
              <a:t>from </a:t>
            </a:r>
            <a:r>
              <a:rPr lang="en-US" sz="2000" dirty="0">
                <a:solidFill>
                  <a:srgbClr val="FF0000"/>
                </a:solidFill>
                <a:latin typeface="Arial"/>
                <a:cs typeface="Arial"/>
              </a:rPr>
              <a:t>the confirmatory </a:t>
            </a:r>
            <a:r>
              <a:rPr lang="en-US" sz="2000" spc="-5" dirty="0">
                <a:solidFill>
                  <a:srgbClr val="FF0000"/>
                </a:solidFill>
                <a:latin typeface="Arial"/>
                <a:cs typeface="Arial"/>
              </a:rPr>
              <a:t>trials </a:t>
            </a:r>
            <a:r>
              <a:rPr lang="en-US" sz="2000" dirty="0">
                <a:solidFill>
                  <a:srgbClr val="FF0000"/>
                </a:solidFill>
                <a:latin typeface="Arial"/>
                <a:cs typeface="Arial"/>
              </a:rPr>
              <a:t>or </a:t>
            </a:r>
            <a:r>
              <a:rPr lang="en-US" sz="2000" spc="-5" dirty="0">
                <a:solidFill>
                  <a:srgbClr val="FF0000"/>
                </a:solidFill>
                <a:latin typeface="Arial"/>
                <a:cs typeface="Arial"/>
              </a:rPr>
              <a:t>runs are </a:t>
            </a:r>
            <a:r>
              <a:rPr lang="en-US" sz="2000" b="1" spc="-5" dirty="0">
                <a:solidFill>
                  <a:srgbClr val="FF0000"/>
                </a:solidFill>
                <a:latin typeface="Arial"/>
                <a:cs typeface="Arial"/>
              </a:rPr>
              <a:t>within </a:t>
            </a:r>
            <a:r>
              <a:rPr lang="en-US" sz="2000" b="1" dirty="0">
                <a:solidFill>
                  <a:srgbClr val="FF0000"/>
                </a:solidFill>
                <a:latin typeface="Arial"/>
                <a:cs typeface="Arial"/>
              </a:rPr>
              <a:t>the CI</a:t>
            </a:r>
            <a:r>
              <a:rPr lang="en-US" sz="2000" dirty="0">
                <a:solidFill>
                  <a:srgbClr val="FF0000"/>
                </a:solidFill>
                <a:latin typeface="Arial"/>
                <a:cs typeface="Arial"/>
              </a:rPr>
              <a:t>, </a:t>
            </a:r>
            <a:r>
              <a:rPr lang="en-US" sz="2000" dirty="0">
                <a:solidFill>
                  <a:schemeClr val="tx1"/>
                </a:solidFill>
                <a:latin typeface="Arial"/>
                <a:cs typeface="Arial"/>
              </a:rPr>
              <a:t>then </a:t>
            </a:r>
            <a:r>
              <a:rPr lang="en-US" sz="2000" spc="-5" dirty="0">
                <a:solidFill>
                  <a:schemeClr val="tx1"/>
                </a:solidFill>
                <a:latin typeface="Arial"/>
                <a:cs typeface="Arial"/>
              </a:rPr>
              <a:t>improvement </a:t>
            </a:r>
            <a:r>
              <a:rPr lang="en-US" sz="2000" dirty="0">
                <a:solidFill>
                  <a:schemeClr val="tx1"/>
                </a:solidFill>
                <a:latin typeface="Arial"/>
                <a:cs typeface="Arial"/>
              </a:rPr>
              <a:t>action on the </a:t>
            </a:r>
            <a:r>
              <a:rPr lang="en-US" sz="2000" spc="-5" dirty="0">
                <a:solidFill>
                  <a:schemeClr val="tx1"/>
                </a:solidFill>
                <a:latin typeface="Arial"/>
                <a:cs typeface="Arial"/>
              </a:rPr>
              <a:t>process is</a:t>
            </a:r>
            <a:r>
              <a:rPr lang="en-US" sz="2000" spc="-135" dirty="0">
                <a:solidFill>
                  <a:schemeClr val="tx1"/>
                </a:solidFill>
                <a:latin typeface="Arial"/>
                <a:cs typeface="Arial"/>
              </a:rPr>
              <a:t> </a:t>
            </a:r>
            <a:r>
              <a:rPr lang="en-US" sz="2000" dirty="0">
                <a:solidFill>
                  <a:schemeClr val="tx1"/>
                </a:solidFill>
                <a:latin typeface="Arial"/>
                <a:cs typeface="Arial"/>
              </a:rPr>
              <a:t>recommended.</a:t>
            </a:r>
          </a:p>
          <a:p>
            <a:pPr marL="353695" marR="977265" indent="-341630" algn="just">
              <a:lnSpc>
                <a:spcPct val="150100"/>
              </a:lnSpc>
              <a:spcBef>
                <a:spcPts val="600"/>
              </a:spcBef>
              <a:buChar char="•"/>
              <a:tabLst>
                <a:tab pos="353695" algn="l"/>
                <a:tab pos="354330" algn="l"/>
              </a:tabLst>
            </a:pPr>
            <a:r>
              <a:rPr lang="en-US" sz="2000" spc="5" dirty="0">
                <a:solidFill>
                  <a:schemeClr val="tx1"/>
                </a:solidFill>
                <a:latin typeface="Arial"/>
                <a:cs typeface="Arial"/>
              </a:rPr>
              <a:t>The </a:t>
            </a:r>
            <a:r>
              <a:rPr lang="en-US" sz="2000" dirty="0">
                <a:solidFill>
                  <a:schemeClr val="tx1"/>
                </a:solidFill>
                <a:latin typeface="Arial"/>
                <a:cs typeface="Arial"/>
              </a:rPr>
              <a:t>new process or </a:t>
            </a:r>
            <a:r>
              <a:rPr lang="en-US" sz="2000" spc="-5" dirty="0">
                <a:solidFill>
                  <a:schemeClr val="tx1"/>
                </a:solidFill>
                <a:latin typeface="Arial"/>
                <a:cs typeface="Arial"/>
              </a:rPr>
              <a:t>design </a:t>
            </a:r>
            <a:r>
              <a:rPr lang="en-US" sz="2000" dirty="0">
                <a:solidFill>
                  <a:schemeClr val="tx1"/>
                </a:solidFill>
                <a:latin typeface="Arial"/>
                <a:cs typeface="Arial"/>
              </a:rPr>
              <a:t>parameters should be implemented </a:t>
            </a:r>
            <a:r>
              <a:rPr lang="en-US" sz="2000" spc="-10" dirty="0">
                <a:solidFill>
                  <a:schemeClr val="tx1"/>
                </a:solidFill>
                <a:latin typeface="Arial"/>
                <a:cs typeface="Arial"/>
              </a:rPr>
              <a:t>with </a:t>
            </a:r>
            <a:r>
              <a:rPr lang="en-US" sz="2000" dirty="0">
                <a:solidFill>
                  <a:schemeClr val="tx1"/>
                </a:solidFill>
                <a:latin typeface="Arial"/>
                <a:cs typeface="Arial"/>
              </a:rPr>
              <a:t>the </a:t>
            </a:r>
            <a:r>
              <a:rPr lang="en-US" sz="2000" spc="-5" dirty="0">
                <a:solidFill>
                  <a:schemeClr val="tx1"/>
                </a:solidFill>
                <a:latin typeface="Arial"/>
                <a:cs typeface="Arial"/>
              </a:rPr>
              <a:t>involvement </a:t>
            </a:r>
            <a:r>
              <a:rPr lang="en-US" sz="2000" dirty="0">
                <a:solidFill>
                  <a:schemeClr val="tx1"/>
                </a:solidFill>
                <a:latin typeface="Arial"/>
                <a:cs typeface="Arial"/>
              </a:rPr>
              <a:t>of top</a:t>
            </a:r>
            <a:r>
              <a:rPr lang="en-US" sz="2000" spc="-65" dirty="0">
                <a:solidFill>
                  <a:schemeClr val="tx1"/>
                </a:solidFill>
                <a:latin typeface="Arial"/>
                <a:cs typeface="Arial"/>
              </a:rPr>
              <a:t> </a:t>
            </a:r>
            <a:r>
              <a:rPr lang="en-US" sz="2000" spc="-5" dirty="0">
                <a:solidFill>
                  <a:schemeClr val="tx1"/>
                </a:solidFill>
                <a:latin typeface="Arial"/>
                <a:cs typeface="Arial"/>
              </a:rPr>
              <a:t>management.</a:t>
            </a:r>
            <a:endParaRPr lang="en-US" sz="2000" dirty="0">
              <a:solidFill>
                <a:schemeClr val="tx1"/>
              </a:solidFill>
              <a:latin typeface="Arial"/>
              <a:cs typeface="Arial"/>
            </a:endParaRPr>
          </a:p>
          <a:p>
            <a:pPr marL="353695" marR="5080" indent="-341630" algn="just">
              <a:lnSpc>
                <a:spcPct val="150100"/>
              </a:lnSpc>
              <a:spcBef>
                <a:spcPts val="600"/>
              </a:spcBef>
              <a:buChar char="•"/>
              <a:tabLst>
                <a:tab pos="353695" algn="l"/>
                <a:tab pos="354330" algn="l"/>
              </a:tabLst>
            </a:pPr>
            <a:r>
              <a:rPr lang="en-US" sz="2000" spc="5" dirty="0">
                <a:solidFill>
                  <a:schemeClr val="tx1"/>
                </a:solidFill>
                <a:latin typeface="Arial"/>
                <a:cs typeface="Arial"/>
              </a:rPr>
              <a:t>After </a:t>
            </a:r>
            <a:r>
              <a:rPr lang="en-US" sz="2000" dirty="0">
                <a:solidFill>
                  <a:schemeClr val="tx1"/>
                </a:solidFill>
                <a:latin typeface="Arial"/>
                <a:cs typeface="Arial"/>
              </a:rPr>
              <a:t>the solution has been implemented, </a:t>
            </a:r>
            <a:r>
              <a:rPr lang="en-US" sz="2000" dirty="0">
                <a:solidFill>
                  <a:srgbClr val="00B050"/>
                </a:solidFill>
                <a:latin typeface="Arial"/>
                <a:cs typeface="Arial"/>
              </a:rPr>
              <a:t>control charts on</a:t>
            </a:r>
            <a:r>
              <a:rPr lang="en-US" sz="2000" spc="-430" dirty="0">
                <a:solidFill>
                  <a:srgbClr val="00B050"/>
                </a:solidFill>
                <a:latin typeface="Arial"/>
                <a:cs typeface="Arial"/>
              </a:rPr>
              <a:t> </a:t>
            </a:r>
            <a:r>
              <a:rPr lang="en-US" sz="2000" dirty="0">
                <a:solidFill>
                  <a:srgbClr val="00B050"/>
                </a:solidFill>
                <a:latin typeface="Arial"/>
                <a:cs typeface="Arial"/>
              </a:rPr>
              <a:t>the response(s) or key process parameters should be</a:t>
            </a:r>
            <a:r>
              <a:rPr lang="en-US" sz="2000" spc="-360" dirty="0">
                <a:solidFill>
                  <a:srgbClr val="00B050"/>
                </a:solidFill>
                <a:latin typeface="Arial"/>
                <a:cs typeface="Arial"/>
              </a:rPr>
              <a:t> </a:t>
            </a:r>
            <a:r>
              <a:rPr lang="en-US" sz="2000" dirty="0">
                <a:solidFill>
                  <a:srgbClr val="00B050"/>
                </a:solidFill>
                <a:latin typeface="Arial"/>
                <a:cs typeface="Arial"/>
              </a:rPr>
              <a:t>constructed </a:t>
            </a:r>
            <a:r>
              <a:rPr lang="en-US" sz="2000" spc="10" dirty="0">
                <a:solidFill>
                  <a:srgbClr val="00B050"/>
                </a:solidFill>
                <a:latin typeface="Arial"/>
                <a:cs typeface="Arial"/>
              </a:rPr>
              <a:t>for </a:t>
            </a:r>
            <a:r>
              <a:rPr lang="en-US" sz="2000" dirty="0">
                <a:solidFill>
                  <a:srgbClr val="00B050"/>
                </a:solidFill>
                <a:latin typeface="Arial"/>
                <a:cs typeface="Arial"/>
              </a:rPr>
              <a:t>constantly </a:t>
            </a:r>
            <a:r>
              <a:rPr lang="en-US" sz="2000" spc="-5" dirty="0">
                <a:solidFill>
                  <a:srgbClr val="00B050"/>
                </a:solidFill>
                <a:latin typeface="Arial"/>
                <a:cs typeface="Arial"/>
              </a:rPr>
              <a:t>monitoring, </a:t>
            </a:r>
            <a:r>
              <a:rPr lang="en-US" sz="2000" spc="-10" dirty="0">
                <a:solidFill>
                  <a:srgbClr val="00B050"/>
                </a:solidFill>
                <a:latin typeface="Arial"/>
                <a:cs typeface="Arial"/>
              </a:rPr>
              <a:t>analyzing, </a:t>
            </a:r>
            <a:r>
              <a:rPr lang="en-US" sz="2000" dirty="0">
                <a:solidFill>
                  <a:srgbClr val="00B050"/>
                </a:solidFill>
                <a:latin typeface="Arial"/>
                <a:cs typeface="Arial"/>
              </a:rPr>
              <a:t>managing and </a:t>
            </a:r>
            <a:r>
              <a:rPr lang="en-US" sz="2000" spc="-5" dirty="0">
                <a:solidFill>
                  <a:srgbClr val="00B050"/>
                </a:solidFill>
                <a:latin typeface="Arial"/>
                <a:cs typeface="Arial"/>
              </a:rPr>
              <a:t>improving  </a:t>
            </a:r>
            <a:r>
              <a:rPr lang="en-US" sz="2000" dirty="0">
                <a:solidFill>
                  <a:srgbClr val="00B050"/>
                </a:solidFill>
                <a:latin typeface="Arial"/>
                <a:cs typeface="Arial"/>
              </a:rPr>
              <a:t>the </a:t>
            </a:r>
            <a:r>
              <a:rPr lang="en-US" sz="2000" spc="-5" dirty="0">
                <a:solidFill>
                  <a:srgbClr val="00B050"/>
                </a:solidFill>
                <a:latin typeface="Arial"/>
                <a:cs typeface="Arial"/>
              </a:rPr>
              <a:t>process</a:t>
            </a:r>
            <a:r>
              <a:rPr lang="en-US" sz="2000" spc="-95" dirty="0">
                <a:solidFill>
                  <a:srgbClr val="00B050"/>
                </a:solidFill>
                <a:latin typeface="Arial"/>
                <a:cs typeface="Arial"/>
              </a:rPr>
              <a:t> </a:t>
            </a:r>
            <a:r>
              <a:rPr lang="en-US" sz="2000" dirty="0">
                <a:solidFill>
                  <a:srgbClr val="00B050"/>
                </a:solidFill>
                <a:latin typeface="Arial"/>
                <a:cs typeface="Arial"/>
              </a:rPr>
              <a:t>performance.</a:t>
            </a:r>
            <a:r>
              <a:rPr lang="en-US" sz="2400" dirty="0">
                <a:solidFill>
                  <a:srgbClr val="00B050"/>
                </a:solidFill>
                <a:latin typeface="Arial"/>
                <a:cs typeface="Arial"/>
              </a:rPr>
              <a:t>     </a:t>
            </a:r>
          </a:p>
        </p:txBody>
      </p:sp>
    </p:spTree>
    <p:extLst>
      <p:ext uri="{BB962C8B-B14F-4D97-AF65-F5344CB8AC3E}">
        <p14:creationId xmlns:p14="http://schemas.microsoft.com/office/powerpoint/2010/main" val="34436391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Screening Designs</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88</a:t>
            </a:fld>
            <a:endParaRPr lang="en-US" altLang="ko-KR"/>
          </a:p>
        </p:txBody>
      </p:sp>
      <p:sp>
        <p:nvSpPr>
          <p:cNvPr id="7" name="object 3"/>
          <p:cNvSpPr txBox="1"/>
          <p:nvPr/>
        </p:nvSpPr>
        <p:spPr>
          <a:xfrm>
            <a:off x="186028" y="1150747"/>
            <a:ext cx="11814627" cy="3731791"/>
          </a:xfrm>
          <a:prstGeom prst="rect">
            <a:avLst/>
          </a:prstGeom>
        </p:spPr>
        <p:txBody>
          <a:bodyPr vert="horz" wrap="square" lIns="0" tIns="12700" rIns="0" bIns="0" rtlCol="0">
            <a:spAutoFit/>
          </a:bodyPr>
          <a:lstStyle/>
          <a:p>
            <a:pPr marL="353695" marR="46990" indent="-341630" algn="just">
              <a:lnSpc>
                <a:spcPct val="200000"/>
              </a:lnSpc>
              <a:spcBef>
                <a:spcPts val="95"/>
              </a:spcBef>
              <a:buChar char="•"/>
              <a:tabLst>
                <a:tab pos="353695" algn="l"/>
                <a:tab pos="354330" algn="l"/>
              </a:tabLst>
            </a:pPr>
            <a:r>
              <a:rPr lang="en-US" sz="2000" dirty="0">
                <a:solidFill>
                  <a:schemeClr val="tx1"/>
                </a:solidFill>
                <a:latin typeface="Arial"/>
                <a:cs typeface="Arial"/>
              </a:rPr>
              <a:t>In many process development and manufacturing applications, the number of potential process or design variables or parameters (or factors) is </a:t>
            </a:r>
            <a:r>
              <a:rPr lang="en-US" sz="2000" b="1" dirty="0">
                <a:solidFill>
                  <a:srgbClr val="FF0000"/>
                </a:solidFill>
                <a:latin typeface="Arial"/>
                <a:cs typeface="Arial"/>
              </a:rPr>
              <a:t>large</a:t>
            </a:r>
            <a:r>
              <a:rPr lang="en-US" sz="2000" dirty="0">
                <a:solidFill>
                  <a:schemeClr val="tx1"/>
                </a:solidFill>
                <a:latin typeface="Arial"/>
                <a:cs typeface="Arial"/>
              </a:rPr>
              <a:t>.</a:t>
            </a:r>
          </a:p>
          <a:p>
            <a:pPr marL="353695" marR="46990" indent="-341630" algn="just">
              <a:lnSpc>
                <a:spcPct val="200000"/>
              </a:lnSpc>
              <a:spcBef>
                <a:spcPts val="95"/>
              </a:spcBef>
              <a:buChar char="•"/>
              <a:tabLst>
                <a:tab pos="353695" algn="l"/>
                <a:tab pos="354330" algn="l"/>
              </a:tabLst>
            </a:pPr>
            <a:r>
              <a:rPr lang="en-US" sz="2000" b="1" dirty="0">
                <a:solidFill>
                  <a:srgbClr val="0070C0"/>
                </a:solidFill>
                <a:latin typeface="Arial"/>
                <a:cs typeface="Arial"/>
              </a:rPr>
              <a:t>Screening reduces the number of process or design parameters (or factors) by identifying the key factors affecting product quality or process performance.</a:t>
            </a:r>
          </a:p>
          <a:p>
            <a:pPr marL="353695" marR="46990" indent="-341630" algn="just">
              <a:lnSpc>
                <a:spcPct val="200000"/>
              </a:lnSpc>
              <a:spcBef>
                <a:spcPts val="95"/>
              </a:spcBef>
              <a:buChar char="•"/>
              <a:tabLst>
                <a:tab pos="353695" algn="l"/>
                <a:tab pos="354330" algn="l"/>
              </a:tabLst>
            </a:pPr>
            <a:r>
              <a:rPr lang="en-US" sz="2000" dirty="0">
                <a:solidFill>
                  <a:schemeClr val="tx1"/>
                </a:solidFill>
                <a:latin typeface="Arial"/>
                <a:cs typeface="Arial"/>
              </a:rPr>
              <a:t>This reduction allows one to focus process improvement efforts on the few really important factors, or the ‘vital few’.</a:t>
            </a:r>
          </a:p>
        </p:txBody>
      </p:sp>
    </p:spTree>
    <p:extLst>
      <p:ext uri="{BB962C8B-B14F-4D97-AF65-F5344CB8AC3E}">
        <p14:creationId xmlns:p14="http://schemas.microsoft.com/office/powerpoint/2010/main" val="6017961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wrap="square" anchor="ctr">
            <a:normAutofit/>
          </a:bodyPr>
          <a:lstStyle/>
          <a:p>
            <a:r>
              <a:rPr lang="en-US" dirty="0"/>
              <a:t>Types of Factorial Design</a:t>
            </a:r>
            <a:endParaRPr lang="en-IN" dirty="0"/>
          </a:p>
        </p:txBody>
      </p:sp>
      <p:pic>
        <p:nvPicPr>
          <p:cNvPr id="5" name="Picture 4">
            <a:extLst>
              <a:ext uri="{FF2B5EF4-FFF2-40B4-BE49-F238E27FC236}">
                <a16:creationId xmlns:a16="http://schemas.microsoft.com/office/drawing/2014/main" id="{0FD7C617-0CF8-AE19-DC5E-3529EBDFE3A2}"/>
              </a:ext>
            </a:extLst>
          </p:cNvPr>
          <p:cNvPicPr>
            <a:picLocks noChangeAspect="1"/>
          </p:cNvPicPr>
          <p:nvPr/>
        </p:nvPicPr>
        <p:blipFill rotWithShape="1">
          <a:blip r:embed="rId2"/>
          <a:srcRect t="16086"/>
          <a:stretch/>
        </p:blipFill>
        <p:spPr>
          <a:xfrm>
            <a:off x="418599" y="1663571"/>
            <a:ext cx="5386754" cy="3299751"/>
          </a:xfrm>
          <a:prstGeom prst="rect">
            <a:avLst/>
          </a:prstGeom>
          <a:noFill/>
        </p:spPr>
      </p:pic>
      <p:pic>
        <p:nvPicPr>
          <p:cNvPr id="6" name="Picture 5">
            <a:extLst>
              <a:ext uri="{FF2B5EF4-FFF2-40B4-BE49-F238E27FC236}">
                <a16:creationId xmlns:a16="http://schemas.microsoft.com/office/drawing/2014/main" id="{B1396D1F-1029-254F-F538-EFADA42CD9D4}"/>
              </a:ext>
            </a:extLst>
          </p:cNvPr>
          <p:cNvPicPr>
            <a:picLocks noChangeAspect="1"/>
          </p:cNvPicPr>
          <p:nvPr/>
        </p:nvPicPr>
        <p:blipFill>
          <a:blip r:embed="rId3"/>
          <a:stretch>
            <a:fillRect/>
          </a:stretch>
        </p:blipFill>
        <p:spPr>
          <a:xfrm>
            <a:off x="6380029" y="4217974"/>
            <a:ext cx="5388708" cy="2505994"/>
          </a:xfrm>
          <a:prstGeom prst="rect">
            <a:avLst/>
          </a:prstGeom>
          <a:noFill/>
        </p:spPr>
      </p:pic>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89</a:t>
            </a:fld>
            <a:endParaRPr lang="en-US" altLang="ko-KR"/>
          </a:p>
        </p:txBody>
      </p:sp>
      <p:pic>
        <p:nvPicPr>
          <p:cNvPr id="8" name="Picture 7">
            <a:extLst>
              <a:ext uri="{FF2B5EF4-FFF2-40B4-BE49-F238E27FC236}">
                <a16:creationId xmlns:a16="http://schemas.microsoft.com/office/drawing/2014/main" id="{0834E035-8D56-7E1F-364F-D60828ABE124}"/>
              </a:ext>
            </a:extLst>
          </p:cNvPr>
          <p:cNvPicPr>
            <a:picLocks noChangeAspect="1"/>
          </p:cNvPicPr>
          <p:nvPr/>
        </p:nvPicPr>
        <p:blipFill>
          <a:blip r:embed="rId4"/>
          <a:stretch>
            <a:fillRect/>
          </a:stretch>
        </p:blipFill>
        <p:spPr>
          <a:xfrm>
            <a:off x="6277143" y="304554"/>
            <a:ext cx="5494112" cy="3424147"/>
          </a:xfrm>
          <a:prstGeom prst="rect">
            <a:avLst/>
          </a:prstGeom>
        </p:spPr>
      </p:pic>
    </p:spTree>
    <p:extLst>
      <p:ext uri="{BB962C8B-B14F-4D97-AF65-F5344CB8AC3E}">
        <p14:creationId xmlns:p14="http://schemas.microsoft.com/office/powerpoint/2010/main" val="255372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anose="020B0604030504040204" pitchFamily="34" charset="0"/>
              </a:rPr>
              <a:t>Need for DOE methodology</a:t>
            </a:r>
            <a:endParaRPr lang="en-IN" dirty="0"/>
          </a:p>
        </p:txBody>
      </p:sp>
      <p:sp>
        <p:nvSpPr>
          <p:cNvPr id="3" name="Content Placeholder 2"/>
          <p:cNvSpPr>
            <a:spLocks noGrp="1"/>
          </p:cNvSpPr>
          <p:nvPr>
            <p:ph idx="1"/>
          </p:nvPr>
        </p:nvSpPr>
        <p:spPr/>
        <p:txBody>
          <a:bodyPr/>
          <a:lstStyle/>
          <a:p>
            <a:pPr algn="just" latinLnBrk="0">
              <a:lnSpc>
                <a:spcPct val="150000"/>
              </a:lnSpc>
            </a:pPr>
            <a:r>
              <a:rPr lang="en-US" sz="1907" dirty="0">
                <a:latin typeface="Arial" panose="020B0604020202020204" pitchFamily="34" charset="0"/>
                <a:cs typeface="Arial" panose="020B0604020202020204" pitchFamily="34" charset="0"/>
              </a:rPr>
              <a:t>Optimizing a process</a:t>
            </a:r>
          </a:p>
          <a:p>
            <a:pPr lvl="1" algn="just" latinLnBrk="0">
              <a:lnSpc>
                <a:spcPct val="150000"/>
              </a:lnSpc>
            </a:pPr>
            <a:endParaRPr lang="en-US" sz="1907"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9</a:t>
            </a:fld>
            <a:endParaRPr lang="en-US" altLang="ko-KR"/>
          </a:p>
        </p:txBody>
      </p:sp>
      <p:pic>
        <p:nvPicPr>
          <p:cNvPr id="5" name="Picture 4"/>
          <p:cNvPicPr>
            <a:picLocks noChangeAspect="1"/>
          </p:cNvPicPr>
          <p:nvPr/>
        </p:nvPicPr>
        <p:blipFill>
          <a:blip r:embed="rId2"/>
          <a:stretch>
            <a:fillRect/>
          </a:stretch>
        </p:blipFill>
        <p:spPr>
          <a:xfrm>
            <a:off x="3503712" y="1121136"/>
            <a:ext cx="8334375" cy="5372100"/>
          </a:xfrm>
          <a:prstGeom prst="rect">
            <a:avLst/>
          </a:prstGeom>
        </p:spPr>
      </p:pic>
    </p:spTree>
    <p:extLst>
      <p:ext uri="{BB962C8B-B14F-4D97-AF65-F5344CB8AC3E}">
        <p14:creationId xmlns:p14="http://schemas.microsoft.com/office/powerpoint/2010/main" val="27408224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wrap="square" anchor="ctr">
            <a:normAutofit/>
          </a:bodyPr>
          <a:lstStyle/>
          <a:p>
            <a:r>
              <a:rPr lang="en-US" dirty="0"/>
              <a:t>Full Factorial Design</a:t>
            </a:r>
            <a:endParaRPr lang="en-IN" dirty="0"/>
          </a:p>
        </p:txBody>
      </p:sp>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90</a:t>
            </a:fld>
            <a:endParaRPr lang="en-US" altLang="ko-KR"/>
          </a:p>
        </p:txBody>
      </p:sp>
      <p:pic>
        <p:nvPicPr>
          <p:cNvPr id="10" name="Picture 9" descr="Chart&#10;&#10;Description automatically generated">
            <a:extLst>
              <a:ext uri="{FF2B5EF4-FFF2-40B4-BE49-F238E27FC236}">
                <a16:creationId xmlns:a16="http://schemas.microsoft.com/office/drawing/2014/main" id="{550A3F99-EFA8-5B17-7354-5625B4FEB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452" y="1175161"/>
            <a:ext cx="9624392" cy="5413720"/>
          </a:xfrm>
          <a:prstGeom prst="rect">
            <a:avLst/>
          </a:prstGeom>
        </p:spPr>
      </p:pic>
    </p:spTree>
    <p:extLst>
      <p:ext uri="{BB962C8B-B14F-4D97-AF65-F5344CB8AC3E}">
        <p14:creationId xmlns:p14="http://schemas.microsoft.com/office/powerpoint/2010/main" val="17011677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wrap="square" anchor="ctr">
            <a:normAutofit/>
          </a:bodyPr>
          <a:lstStyle/>
          <a:p>
            <a:r>
              <a:rPr lang="en-US" dirty="0"/>
              <a:t>Full Factorial Design</a:t>
            </a:r>
            <a:endParaRPr lang="en-IN" dirty="0"/>
          </a:p>
        </p:txBody>
      </p:sp>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91</a:t>
            </a:fld>
            <a:endParaRPr lang="en-US" altLang="ko-KR"/>
          </a:p>
        </p:txBody>
      </p:sp>
      <p:pic>
        <p:nvPicPr>
          <p:cNvPr id="12" name="Picture 11" descr="A picture containing chart&#10;&#10;Description automatically generated">
            <a:extLst>
              <a:ext uri="{FF2B5EF4-FFF2-40B4-BE49-F238E27FC236}">
                <a16:creationId xmlns:a16="http://schemas.microsoft.com/office/drawing/2014/main" id="{0655CFCD-3DA7-AC40-26B9-5711AF699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105" y="1014291"/>
            <a:ext cx="10164452" cy="5717503"/>
          </a:xfrm>
          <a:prstGeom prst="rect">
            <a:avLst/>
          </a:prstGeom>
        </p:spPr>
      </p:pic>
    </p:spTree>
    <p:extLst>
      <p:ext uri="{BB962C8B-B14F-4D97-AF65-F5344CB8AC3E}">
        <p14:creationId xmlns:p14="http://schemas.microsoft.com/office/powerpoint/2010/main" val="23224969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wrap="square" anchor="ctr">
            <a:normAutofit/>
          </a:bodyPr>
          <a:lstStyle/>
          <a:p>
            <a:r>
              <a:rPr lang="en-US" dirty="0"/>
              <a:t>Full Factorial Design</a:t>
            </a:r>
            <a:endParaRPr lang="en-IN" dirty="0"/>
          </a:p>
        </p:txBody>
      </p:sp>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92</a:t>
            </a:fld>
            <a:endParaRPr lang="en-US" altLang="ko-KR"/>
          </a:p>
        </p:txBody>
      </p:sp>
      <p:pic>
        <p:nvPicPr>
          <p:cNvPr id="5" name="Picture 4" descr="Chart&#10;&#10;Description automatically generated">
            <a:extLst>
              <a:ext uri="{FF2B5EF4-FFF2-40B4-BE49-F238E27FC236}">
                <a16:creationId xmlns:a16="http://schemas.microsoft.com/office/drawing/2014/main" id="{41D340C7-D3CF-BFB6-7235-7553D1E4A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1131612"/>
            <a:ext cx="9948428" cy="5595990"/>
          </a:xfrm>
          <a:prstGeom prst="rect">
            <a:avLst/>
          </a:prstGeom>
        </p:spPr>
      </p:pic>
    </p:spTree>
    <p:extLst>
      <p:ext uri="{BB962C8B-B14F-4D97-AF65-F5344CB8AC3E}">
        <p14:creationId xmlns:p14="http://schemas.microsoft.com/office/powerpoint/2010/main" val="353001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wrap="square" anchor="ctr">
            <a:normAutofit/>
          </a:bodyPr>
          <a:lstStyle/>
          <a:p>
            <a:r>
              <a:rPr lang="en-US" dirty="0"/>
              <a:t>Fractional Factorial Design</a:t>
            </a:r>
            <a:endParaRPr lang="en-IN" dirty="0"/>
          </a:p>
        </p:txBody>
      </p:sp>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93</a:t>
            </a:fld>
            <a:endParaRPr lang="en-US" altLang="ko-KR"/>
          </a:p>
        </p:txBody>
      </p:sp>
      <p:pic>
        <p:nvPicPr>
          <p:cNvPr id="12" name="Picture 11" descr="Chart, line chart&#10;&#10;Description automatically generated">
            <a:extLst>
              <a:ext uri="{FF2B5EF4-FFF2-40B4-BE49-F238E27FC236}">
                <a16:creationId xmlns:a16="http://schemas.microsoft.com/office/drawing/2014/main" id="{3CADD535-119A-F699-4128-B703E26F5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460" y="1268760"/>
            <a:ext cx="8997001" cy="5060812"/>
          </a:xfrm>
          <a:prstGeom prst="rect">
            <a:avLst/>
          </a:prstGeom>
        </p:spPr>
      </p:pic>
    </p:spTree>
    <p:extLst>
      <p:ext uri="{BB962C8B-B14F-4D97-AF65-F5344CB8AC3E}">
        <p14:creationId xmlns:p14="http://schemas.microsoft.com/office/powerpoint/2010/main" val="5615393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94</a:t>
            </a:fld>
            <a:endParaRPr lang="en-US" altLang="ko-KR"/>
          </a:p>
        </p:txBody>
      </p:sp>
      <p:pic>
        <p:nvPicPr>
          <p:cNvPr id="6" name="Picture 5" descr="Table&#10;&#10;Description automatically generated">
            <a:extLst>
              <a:ext uri="{FF2B5EF4-FFF2-40B4-BE49-F238E27FC236}">
                <a16:creationId xmlns:a16="http://schemas.microsoft.com/office/drawing/2014/main" id="{16CB698D-C494-CDD9-331F-0D3CBA487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692696"/>
            <a:ext cx="10128448" cy="5697251"/>
          </a:xfrm>
          <a:prstGeom prst="rect">
            <a:avLst/>
          </a:prstGeom>
        </p:spPr>
      </p:pic>
    </p:spTree>
    <p:extLst>
      <p:ext uri="{BB962C8B-B14F-4D97-AF65-F5344CB8AC3E}">
        <p14:creationId xmlns:p14="http://schemas.microsoft.com/office/powerpoint/2010/main" val="666813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95</a:t>
            </a:fld>
            <a:endParaRPr lang="en-US" altLang="ko-KR"/>
          </a:p>
        </p:txBody>
      </p:sp>
      <p:pic>
        <p:nvPicPr>
          <p:cNvPr id="3" name="Picture 2" descr="Table&#10;&#10;Description automatically generated">
            <a:extLst>
              <a:ext uri="{FF2B5EF4-FFF2-40B4-BE49-F238E27FC236}">
                <a16:creationId xmlns:a16="http://schemas.microsoft.com/office/drawing/2014/main" id="{679EB672-FAFB-BE8D-0A49-BDBAE938A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558" y="656692"/>
            <a:ext cx="10740516" cy="6041539"/>
          </a:xfrm>
          <a:prstGeom prst="rect">
            <a:avLst/>
          </a:prstGeom>
        </p:spPr>
      </p:pic>
    </p:spTree>
    <p:extLst>
      <p:ext uri="{BB962C8B-B14F-4D97-AF65-F5344CB8AC3E}">
        <p14:creationId xmlns:p14="http://schemas.microsoft.com/office/powerpoint/2010/main" val="92258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96</a:t>
            </a:fld>
            <a:endParaRPr lang="en-US" altLang="ko-KR"/>
          </a:p>
        </p:txBody>
      </p:sp>
      <p:pic>
        <p:nvPicPr>
          <p:cNvPr id="5" name="Picture 4" descr="Diagram, timeline&#10;&#10;Description automatically generated">
            <a:extLst>
              <a:ext uri="{FF2B5EF4-FFF2-40B4-BE49-F238E27FC236}">
                <a16:creationId xmlns:a16="http://schemas.microsoft.com/office/drawing/2014/main" id="{84AF5DFC-E7E1-2B24-0526-E03625255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468" y="692696"/>
            <a:ext cx="10812524" cy="6082044"/>
          </a:xfrm>
          <a:prstGeom prst="rect">
            <a:avLst/>
          </a:prstGeom>
        </p:spPr>
      </p:pic>
    </p:spTree>
    <p:extLst>
      <p:ext uri="{BB962C8B-B14F-4D97-AF65-F5344CB8AC3E}">
        <p14:creationId xmlns:p14="http://schemas.microsoft.com/office/powerpoint/2010/main" val="726462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97</a:t>
            </a:fld>
            <a:endParaRPr lang="en-US" altLang="ko-KR"/>
          </a:p>
        </p:txBody>
      </p:sp>
      <p:pic>
        <p:nvPicPr>
          <p:cNvPr id="7" name="Picture 6" descr="Chart, diagram&#10;&#10;Description automatically generated">
            <a:extLst>
              <a:ext uri="{FF2B5EF4-FFF2-40B4-BE49-F238E27FC236}">
                <a16:creationId xmlns:a16="http://schemas.microsoft.com/office/drawing/2014/main" id="{4A605AF8-3D03-923B-312A-C7F45E2B7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468" y="836712"/>
            <a:ext cx="9840076" cy="5535042"/>
          </a:xfrm>
          <a:prstGeom prst="rect">
            <a:avLst/>
          </a:prstGeom>
        </p:spPr>
      </p:pic>
    </p:spTree>
    <p:extLst>
      <p:ext uri="{BB962C8B-B14F-4D97-AF65-F5344CB8AC3E}">
        <p14:creationId xmlns:p14="http://schemas.microsoft.com/office/powerpoint/2010/main" val="2055022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98</a:t>
            </a:fld>
            <a:endParaRPr lang="en-US" altLang="ko-KR"/>
          </a:p>
        </p:txBody>
      </p:sp>
      <p:pic>
        <p:nvPicPr>
          <p:cNvPr id="3" name="Picture 2" descr="A picture containing timeline&#10;&#10;Description automatically generated">
            <a:extLst>
              <a:ext uri="{FF2B5EF4-FFF2-40B4-BE49-F238E27FC236}">
                <a16:creationId xmlns:a16="http://schemas.microsoft.com/office/drawing/2014/main" id="{4382AAD1-2928-E2F3-2C45-EBE86C665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735451"/>
            <a:ext cx="10884532" cy="6122548"/>
          </a:xfrm>
          <a:prstGeom prst="rect">
            <a:avLst/>
          </a:prstGeom>
          <a:ln>
            <a:solidFill>
              <a:srgbClr val="FF0000"/>
            </a:solidFill>
          </a:ln>
        </p:spPr>
      </p:pic>
      <p:sp>
        <p:nvSpPr>
          <p:cNvPr id="5" name="Rectangle: Rounded Corners 4">
            <a:extLst>
              <a:ext uri="{FF2B5EF4-FFF2-40B4-BE49-F238E27FC236}">
                <a16:creationId xmlns:a16="http://schemas.microsoft.com/office/drawing/2014/main" id="{A65F2E32-F208-2BDA-92C9-4D5000870994}"/>
              </a:ext>
            </a:extLst>
          </p:cNvPr>
          <p:cNvSpPr/>
          <p:nvPr/>
        </p:nvSpPr>
        <p:spPr>
          <a:xfrm>
            <a:off x="7140116" y="2240868"/>
            <a:ext cx="864096" cy="3780420"/>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6" name="Rectangle: Rounded Corners 5">
            <a:extLst>
              <a:ext uri="{FF2B5EF4-FFF2-40B4-BE49-F238E27FC236}">
                <a16:creationId xmlns:a16="http://schemas.microsoft.com/office/drawing/2014/main" id="{D7F3D15A-7BB8-90CC-5367-7226063EAAC0}"/>
              </a:ext>
            </a:extLst>
          </p:cNvPr>
          <p:cNvSpPr/>
          <p:nvPr/>
        </p:nvSpPr>
        <p:spPr>
          <a:xfrm>
            <a:off x="8004212" y="2240868"/>
            <a:ext cx="864096" cy="3780420"/>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8" name="Rectangle: Rounded Corners 7">
            <a:extLst>
              <a:ext uri="{FF2B5EF4-FFF2-40B4-BE49-F238E27FC236}">
                <a16:creationId xmlns:a16="http://schemas.microsoft.com/office/drawing/2014/main" id="{A3BBB73C-784E-6FC3-7452-824163715DFC}"/>
              </a:ext>
            </a:extLst>
          </p:cNvPr>
          <p:cNvSpPr/>
          <p:nvPr/>
        </p:nvSpPr>
        <p:spPr>
          <a:xfrm>
            <a:off x="5278710" y="2240868"/>
            <a:ext cx="864096" cy="3780420"/>
          </a:xfrm>
          <a:prstGeom prst="round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9" name="Rectangle: Rounded Corners 8">
            <a:extLst>
              <a:ext uri="{FF2B5EF4-FFF2-40B4-BE49-F238E27FC236}">
                <a16:creationId xmlns:a16="http://schemas.microsoft.com/office/drawing/2014/main" id="{8AC7B982-1808-5569-5AB6-F47778FD3821}"/>
              </a:ext>
            </a:extLst>
          </p:cNvPr>
          <p:cNvSpPr/>
          <p:nvPr/>
        </p:nvSpPr>
        <p:spPr>
          <a:xfrm>
            <a:off x="9001522" y="2240868"/>
            <a:ext cx="864096" cy="3780420"/>
          </a:xfrm>
          <a:prstGeom prst="round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14" name="Rectangle: Rounded Corners 13">
            <a:extLst>
              <a:ext uri="{FF2B5EF4-FFF2-40B4-BE49-F238E27FC236}">
                <a16:creationId xmlns:a16="http://schemas.microsoft.com/office/drawing/2014/main" id="{68440CAC-31C4-AB9B-4309-709E82212770}"/>
              </a:ext>
            </a:extLst>
          </p:cNvPr>
          <p:cNvSpPr/>
          <p:nvPr/>
        </p:nvSpPr>
        <p:spPr>
          <a:xfrm>
            <a:off x="9865618" y="2342129"/>
            <a:ext cx="864096" cy="3780420"/>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
        <p:nvSpPr>
          <p:cNvPr id="15" name="Rectangle: Rounded Corners 14">
            <a:extLst>
              <a:ext uri="{FF2B5EF4-FFF2-40B4-BE49-F238E27FC236}">
                <a16:creationId xmlns:a16="http://schemas.microsoft.com/office/drawing/2014/main" id="{280EE813-7916-A5D9-89AE-1FFE296E8B7C}"/>
              </a:ext>
            </a:extLst>
          </p:cNvPr>
          <p:cNvSpPr/>
          <p:nvPr/>
        </p:nvSpPr>
        <p:spPr>
          <a:xfrm>
            <a:off x="6209413" y="2240868"/>
            <a:ext cx="864096" cy="3780420"/>
          </a:xfrm>
          <a:prstGeom prst="round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pic>
        <p:nvPicPr>
          <p:cNvPr id="17" name="Picture 16">
            <a:extLst>
              <a:ext uri="{FF2B5EF4-FFF2-40B4-BE49-F238E27FC236}">
                <a16:creationId xmlns:a16="http://schemas.microsoft.com/office/drawing/2014/main" id="{84D9F438-C24C-C8C9-1723-8CADACAD5B23}"/>
              </a:ext>
            </a:extLst>
          </p:cNvPr>
          <p:cNvPicPr>
            <a:picLocks noChangeAspect="1"/>
          </p:cNvPicPr>
          <p:nvPr/>
        </p:nvPicPr>
        <p:blipFill>
          <a:blip r:embed="rId3"/>
          <a:stretch>
            <a:fillRect/>
          </a:stretch>
        </p:blipFill>
        <p:spPr>
          <a:xfrm>
            <a:off x="1291725" y="2342129"/>
            <a:ext cx="3763607" cy="3880523"/>
          </a:xfrm>
          <a:prstGeom prst="rect">
            <a:avLst/>
          </a:prstGeom>
        </p:spPr>
      </p:pic>
    </p:spTree>
    <p:extLst>
      <p:ext uri="{BB962C8B-B14F-4D97-AF65-F5344CB8AC3E}">
        <p14:creationId xmlns:p14="http://schemas.microsoft.com/office/powerpoint/2010/main" val="40062786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5636847" y="6542088"/>
            <a:ext cx="974969" cy="379412"/>
          </a:xfrm>
        </p:spPr>
        <p:txBody>
          <a:bodyPr wrap="square" anchor="t">
            <a:normAutofit/>
          </a:bodyPr>
          <a:lstStyle/>
          <a:p>
            <a:pPr>
              <a:spcAft>
                <a:spcPts val="600"/>
              </a:spcAft>
              <a:defRPr/>
            </a:pPr>
            <a:fld id="{DBBF992C-F1AA-4A66-8CC7-87949E2D5226}" type="slidenum">
              <a:rPr lang="en-US" altLang="ko-KR" smtClean="0"/>
              <a:pPr>
                <a:spcAft>
                  <a:spcPts val="600"/>
                </a:spcAft>
                <a:defRPr/>
              </a:pPr>
              <a:t>99</a:t>
            </a:fld>
            <a:endParaRPr lang="en-US" altLang="ko-KR"/>
          </a:p>
        </p:txBody>
      </p:sp>
      <p:pic>
        <p:nvPicPr>
          <p:cNvPr id="11" name="Picture 10" descr="Chart, timeline&#10;&#10;Description automatically generated with medium confidence">
            <a:extLst>
              <a:ext uri="{FF2B5EF4-FFF2-40B4-BE49-F238E27FC236}">
                <a16:creationId xmlns:a16="http://schemas.microsoft.com/office/drawing/2014/main" id="{B7BFAA77-4A6B-4699-9DAB-88E3295DE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558" y="728700"/>
            <a:ext cx="10740516" cy="6041539"/>
          </a:xfrm>
          <a:prstGeom prst="rect">
            <a:avLst/>
          </a:prstGeom>
        </p:spPr>
      </p:pic>
    </p:spTree>
    <p:extLst>
      <p:ext uri="{BB962C8B-B14F-4D97-AF65-F5344CB8AC3E}">
        <p14:creationId xmlns:p14="http://schemas.microsoft.com/office/powerpoint/2010/main" val="14733791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266&quot;/&gt;&lt;partner val=&quot;53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1&quot;/&gt;&lt;m_mruColor&gt;&lt;m_vecMRU length=&quot;7&quot;&gt;&lt;elem&gt;&lt;m_ppcolschidx val=&quot;0&quot;/&gt;&lt;m_rgb r=&quot;3c&quot; g=&quot;55&quot; b=&quot;7b&quot;/&gt;&lt;/elem&gt;&lt;elem&gt;&lt;m_ppcolschidx val=&quot;0&quot;/&gt;&lt;m_rgb r=&quot;c8&quot; g=&quot;cf&quot; b=&quot;d7&quot;/&gt;&lt;/elem&gt;&lt;elem&gt;&lt;m_ppcolschidx val=&quot;0&quot;/&gt;&lt;m_rgb r=&quot;82&quot; g=&quot;8c&quot; b=&quot;96&quot;/&gt;&lt;/elem&gt;&lt;elem&gt;&lt;m_ppcolschidx val=&quot;0&quot;/&gt;&lt;m_rgb r=&quot;42&quot; g=&quot;57&quot; b=&quot;73&quot;/&gt;&lt;/elem&gt;&lt;elem&gt;&lt;m_ppcolschidx val=&quot;0&quot;/&gt;&lt;m_rgb r=&quot;ff&quot; g=&quot;cc&quot; b=&quot;0&quot;/&gt;&lt;/elem&gt;&lt;elem&gt;&lt;m_ppcolschidx val=&quot;0&quot;/&gt;&lt;m_rgb r=&quot;2d&quot; g=&quot;37&quot; b=&quot;49&quot;/&gt;&lt;/elem&gt;&lt;elem&gt;&lt;m_ppcolschidx val=&quot;0&quot;/&gt;&lt;m_rgb r=&quot;14&quot; g=&quot;1d&quot; b=&quot;29&quot;/&gt;&lt;/elem&gt;&lt;/m_vecMRU&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101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lgUGxtNHtk.EvRvw64dI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heme/theme1.xml><?xml version="1.0" encoding="utf-8"?>
<a:theme xmlns:a="http://schemas.openxmlformats.org/drawingml/2006/main" name="기본 디자인">
  <a:themeElements>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기본 디자인">
      <a:majorFont>
        <a:latin typeface="HY견고딕"/>
        <a:ea typeface="HY견고딕"/>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anchor="ctr"/>
      <a:lstStyle>
        <a:defPPr>
          <a:defRPr sz="105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altLang="en-US" sz="1100" b="0" i="0" u="none" strike="noStrike" cap="none" normalizeH="0" baseline="0" smtClean="0">
            <a:ln>
              <a:noFill/>
            </a:ln>
            <a:solidFill>
              <a:schemeClr val="tx1"/>
            </a:solidFill>
            <a:effectLst/>
            <a:latin typeface="맑은 고딕" pitchFamily="50" charset="-127"/>
            <a:ea typeface="맑은 고딕" pitchFamily="50" charset="-127"/>
          </a:defRPr>
        </a:defPPr>
      </a:lstStyle>
    </a:lnDef>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nowledgeworks Tem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Knowledgeworks Temlate">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altLang="en-US" sz="1100" b="0" i="0" u="none" strike="noStrike" cap="none" normalizeH="0" baseline="0" smtClean="0">
            <a:ln>
              <a:noFill/>
            </a:ln>
            <a:solidFill>
              <a:schemeClr val="tx1"/>
            </a:solidFill>
            <a:effectLst/>
            <a:latin typeface="맑은 고딕" pitchFamily="50" charset="-127"/>
            <a:ea typeface="맑은 고딕" pitchFamily="50" charset="-127"/>
          </a:defRPr>
        </a:defPPr>
      </a:lstStyle>
    </a:spDef>
    <a:lnDef>
      <a:spPr bwMode="auto">
        <a:xfrm>
          <a:off x="0" y="0"/>
          <a:ext cx="1" cy="1"/>
        </a:xfrm>
        <a:custGeom>
          <a:avLst/>
          <a:gdLst/>
          <a:ahLst/>
          <a:cxnLst/>
          <a:rect l="0" t="0" r="0" b="0"/>
          <a:pathLst/>
        </a:custGeom>
        <a:solidFill>
          <a:schemeClr val="bg1"/>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altLang="en-US" sz="1100" b="0" i="0" u="none" strike="noStrike" cap="none" normalizeH="0" baseline="0" smtClean="0">
            <a:ln>
              <a:noFill/>
            </a:ln>
            <a:solidFill>
              <a:schemeClr val="tx1"/>
            </a:solidFill>
            <a:effectLst/>
            <a:latin typeface="맑은 고딕" pitchFamily="50" charset="-127"/>
            <a:ea typeface="맑은 고딕" pitchFamily="50" charset="-127"/>
          </a:defRPr>
        </a:defPPr>
      </a:lstStyle>
    </a:lnDef>
  </a:objectDefaults>
  <a:extraClrSchemeLst>
    <a:extraClrScheme>
      <a:clrScheme name="2_Knowledgeworks Temlate 1">
        <a:dk1>
          <a:srgbClr val="004785"/>
        </a:dk1>
        <a:lt1>
          <a:srgbClr val="FFFFFF"/>
        </a:lt1>
        <a:dk2>
          <a:srgbClr val="004785"/>
        </a:dk2>
        <a:lt2>
          <a:srgbClr val="808080"/>
        </a:lt2>
        <a:accent1>
          <a:srgbClr val="3E7898"/>
        </a:accent1>
        <a:accent2>
          <a:srgbClr val="C0D8E6"/>
        </a:accent2>
        <a:accent3>
          <a:srgbClr val="FFFFFF"/>
        </a:accent3>
        <a:accent4>
          <a:srgbClr val="003B71"/>
        </a:accent4>
        <a:accent5>
          <a:srgbClr val="AFBECA"/>
        </a:accent5>
        <a:accent6>
          <a:srgbClr val="AEC4D0"/>
        </a:accent6>
        <a:hlink>
          <a:srgbClr val="6EA5C4"/>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4B6557DF76044BA5DDB349A11CCC13" ma:contentTypeVersion="0" ma:contentTypeDescription="Create a new document." ma:contentTypeScope="" ma:versionID="1ea2ba3ad550a6ad0834cb23f1f97434">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C474B7-C551-4113-9367-BDB249C0A7DC}"/>
</file>

<file path=customXml/itemProps2.xml><?xml version="1.0" encoding="utf-8"?>
<ds:datastoreItem xmlns:ds="http://schemas.openxmlformats.org/officeDocument/2006/customXml" ds:itemID="{6E9FF0F6-322E-49D1-A750-CDC1A4959804}"/>
</file>

<file path=docProps/app.xml><?xml version="1.0" encoding="utf-8"?>
<Properties xmlns="http://schemas.openxmlformats.org/officeDocument/2006/extended-properties" xmlns:vt="http://schemas.openxmlformats.org/officeDocument/2006/docPropsVTypes">
  <Template/>
  <TotalTime>30126</TotalTime>
  <Words>7871</Words>
  <Application>Microsoft Office PowerPoint</Application>
  <PresentationFormat>Widescreen</PresentationFormat>
  <Paragraphs>827</Paragraphs>
  <Slides>177</Slides>
  <Notes>18</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0</vt:i4>
      </vt:variant>
      <vt:variant>
        <vt:lpstr>Slide Titles</vt:lpstr>
      </vt:variant>
      <vt:variant>
        <vt:i4>177</vt:i4>
      </vt:variant>
    </vt:vector>
  </HeadingPairs>
  <TitlesOfParts>
    <vt:vector size="186" baseType="lpstr">
      <vt:lpstr>굴림</vt:lpstr>
      <vt:lpstr>HY견고딕</vt:lpstr>
      <vt:lpstr>맑은 고딕</vt:lpstr>
      <vt:lpstr>Arial</vt:lpstr>
      <vt:lpstr>Cambria Math</vt:lpstr>
      <vt:lpstr>Helvetica</vt:lpstr>
      <vt:lpstr>Wingdings</vt:lpstr>
      <vt:lpstr>기본 디자인</vt:lpstr>
      <vt:lpstr>2_Knowledgeworks Temlate</vt:lpstr>
      <vt:lpstr>PowerPoint Presentation</vt:lpstr>
      <vt:lpstr>PowerPoint Presentation</vt:lpstr>
      <vt:lpstr>Unit 2 </vt:lpstr>
      <vt:lpstr>Need for DOE methodology</vt:lpstr>
      <vt:lpstr>Need for DOE methodology</vt:lpstr>
      <vt:lpstr>Need for DOE methodology</vt:lpstr>
      <vt:lpstr>Need for DOE methodology</vt:lpstr>
      <vt:lpstr>Need for DOE methodology</vt:lpstr>
      <vt:lpstr>Need for DOE methodology</vt:lpstr>
      <vt:lpstr>Need for DOE methodology</vt:lpstr>
      <vt:lpstr>Need for DOE methodology</vt:lpstr>
      <vt:lpstr>Need for DOE methodology</vt:lpstr>
      <vt:lpstr>Need for DOE methodology</vt:lpstr>
      <vt:lpstr>Need for DOE methodology</vt:lpstr>
      <vt:lpstr>Barriers in the Successful Application of DOE</vt:lpstr>
      <vt:lpstr>Barriers in the Successful Application of DOE</vt:lpstr>
      <vt:lpstr>Barriers in the Successful Application of DOE</vt:lpstr>
      <vt:lpstr>Barriers in the Successful Application of DOE</vt:lpstr>
      <vt:lpstr>Barriers in the Successful Application of DOE</vt:lpstr>
      <vt:lpstr>Barriers in the Successful Application of DOE</vt:lpstr>
      <vt:lpstr>Barriers in the Successful Application of DOE</vt:lpstr>
      <vt:lpstr>Barriers in the Successful Application of DOE</vt:lpstr>
      <vt:lpstr>Barriers in the Successful Application of DOE</vt:lpstr>
      <vt:lpstr>Barriers in the Successful Application of DOE</vt:lpstr>
      <vt:lpstr>Barriers in the Successful Application of DOE</vt:lpstr>
      <vt:lpstr>A Practical Methodology for DOE</vt:lpstr>
      <vt:lpstr>Planning Phase</vt:lpstr>
      <vt:lpstr>Planning Phase</vt:lpstr>
      <vt:lpstr>Planning Phase</vt:lpstr>
      <vt:lpstr>Planning Phase</vt:lpstr>
      <vt:lpstr>Planning Phase</vt:lpstr>
      <vt:lpstr>Planning Phase</vt:lpstr>
      <vt:lpstr>Planning Phase</vt:lpstr>
      <vt:lpstr>Planning Phase</vt:lpstr>
      <vt:lpstr>Planning Phase</vt:lpstr>
      <vt:lpstr>Planning Phase</vt:lpstr>
      <vt:lpstr>Planning Phase</vt:lpstr>
      <vt:lpstr>Planning Phase</vt:lpstr>
      <vt:lpstr>Planning Phase</vt:lpstr>
      <vt:lpstr>Planning Phase</vt:lpstr>
      <vt:lpstr>Designing Phase</vt:lpstr>
      <vt:lpstr>Designing Phase</vt:lpstr>
      <vt:lpstr>Conducting Phase</vt:lpstr>
      <vt:lpstr>Conducting Phase</vt:lpstr>
      <vt:lpstr>Analysing Phase</vt:lpstr>
      <vt:lpstr>Analysing Phase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Analytical Tools of DOE</vt:lpstr>
      <vt:lpstr>Model for Predicting  Response Function</vt:lpstr>
      <vt:lpstr>Model for Predicting  Response Function</vt:lpstr>
      <vt:lpstr>Overview of Linear Models</vt:lpstr>
      <vt:lpstr>Least Squares Regression</vt:lpstr>
      <vt:lpstr>Introduction to Regression Analysis</vt:lpstr>
      <vt:lpstr>Linear Regression Model</vt:lpstr>
      <vt:lpstr>Simple Linear Regression Model</vt:lpstr>
      <vt:lpstr>Simple Linear Regression Model</vt:lpstr>
      <vt:lpstr>Simple Linear Regression Model</vt:lpstr>
      <vt:lpstr>Simple Linear Regression Model</vt:lpstr>
      <vt:lpstr>Regression Model</vt:lpstr>
      <vt:lpstr>Regression Model</vt:lpstr>
      <vt:lpstr>Model for Predicting  Response Function</vt:lpstr>
      <vt:lpstr>Model for Predicting  Response Function</vt:lpstr>
      <vt:lpstr>Model for Predicting  Response Function</vt:lpstr>
      <vt:lpstr>Model for Predicting  Response Function</vt:lpstr>
      <vt:lpstr>Model for Predicting  Response Function</vt:lpstr>
      <vt:lpstr>Confidence Interval for the Mean Response</vt:lpstr>
      <vt:lpstr>Confidence Interval for the Mean Response</vt:lpstr>
      <vt:lpstr>Confidence Interval for the Mean Response</vt:lpstr>
      <vt:lpstr>Confidence Interval for the Mean Response</vt:lpstr>
      <vt:lpstr>Confidence Interval for the Mean Response</vt:lpstr>
      <vt:lpstr>Screening Designs</vt:lpstr>
      <vt:lpstr>Types of Factorial Design</vt:lpstr>
      <vt:lpstr>Full Factorial Design</vt:lpstr>
      <vt:lpstr>Full Factorial Design</vt:lpstr>
      <vt:lpstr>Full Factorial Design</vt:lpstr>
      <vt:lpstr>Fractional Factorial Design</vt:lpstr>
      <vt:lpstr>PowerPoint Presentation</vt:lpstr>
      <vt:lpstr>PowerPoint Presentation</vt:lpstr>
      <vt:lpstr>PowerPoint Presentation</vt:lpstr>
      <vt:lpstr>PowerPoint Presentation</vt:lpstr>
      <vt:lpstr>PowerPoint Presentation</vt:lpstr>
      <vt:lpstr>PowerPoint Presentation</vt:lpstr>
      <vt:lpstr>Resolution Design</vt:lpstr>
      <vt:lpstr>Resolution Design</vt:lpstr>
      <vt:lpstr>PowerPoint Presentation</vt:lpstr>
      <vt:lpstr>Screening Designs</vt:lpstr>
      <vt:lpstr>P-B design</vt:lpstr>
      <vt:lpstr>P-B design</vt:lpstr>
      <vt:lpstr>P-B design</vt:lpstr>
      <vt:lpstr>P-B Designs</vt:lpstr>
      <vt:lpstr>Disadvantage of P-B Designs</vt:lpstr>
      <vt:lpstr>P-B Design vs. Fractional factorial</vt:lpstr>
      <vt:lpstr>P-B Designs</vt:lpstr>
      <vt:lpstr>P-B Designs</vt:lpstr>
      <vt:lpstr>P-B Designs</vt:lpstr>
      <vt:lpstr>P-B Designs</vt:lpstr>
      <vt:lpstr>P-B Designs</vt:lpstr>
      <vt:lpstr>P-B Designs</vt:lpstr>
      <vt:lpstr>Ex 1. Paperboard product</vt:lpstr>
      <vt:lpstr>Ex 1. Paperboard product</vt:lpstr>
      <vt:lpstr>Ex 1. Paperboard product</vt:lpstr>
      <vt:lpstr>Ex 1. Paperboard product</vt:lpstr>
      <vt:lpstr>Ex 1. Paperboard product</vt:lpstr>
      <vt:lpstr>Ex 1. Paperboard product</vt:lpstr>
      <vt:lpstr>Ex 1. Paperboard product</vt:lpstr>
      <vt:lpstr>Ex 1. Paperboard product</vt:lpstr>
      <vt:lpstr>Ex 1. Paperboard product</vt:lpstr>
      <vt:lpstr>Ex 2. Plastic Extrusion Process</vt:lpstr>
      <vt:lpstr>Ex 2. Plastic Extrusion Process</vt:lpstr>
      <vt:lpstr>Ex 2. Plastic Extrusion Process</vt:lpstr>
      <vt:lpstr>Ex 2. Plastic Extrusion Process</vt:lpstr>
      <vt:lpstr>Introduction of full factorial design, Basic concepts of 22, 23 and 2k designs</vt:lpstr>
      <vt:lpstr>Introduction of full factorial design, Basic concepts of 22, 23 and 2k designs</vt:lpstr>
      <vt:lpstr>Introduction of full factorial design, Basic concepts of 22, 23 and 2k designs</vt:lpstr>
      <vt:lpstr>Introduction of full factorial design, Basic concepts of 22, 23 and 2k designs</vt:lpstr>
      <vt:lpstr>Introduction of full factorial design, Basic concepts of 22, 23 and 2k designs</vt:lpstr>
      <vt:lpstr>Introduction of full factorial design, Basic concepts of 22, 23 and 2k designs</vt:lpstr>
      <vt:lpstr>Introduction of full factorial design, Basic concepts of 22, 23 and 2k designs</vt:lpstr>
      <vt:lpstr>Introduction of full factorial design, Basic concepts of 22, 23 and 2k designs</vt:lpstr>
      <vt:lpstr>22 factorial designs</vt:lpstr>
      <vt:lpstr>Example 22 design</vt:lpstr>
      <vt:lpstr>Example 22 design</vt:lpstr>
      <vt:lpstr>Example 22 design</vt:lpstr>
      <vt:lpstr>22 factorial designs</vt:lpstr>
      <vt:lpstr>22 factorial designs</vt:lpstr>
      <vt:lpstr>F-Distribution Table (alpha = 0.05) for Critical Value</vt:lpstr>
      <vt:lpstr>F-Distribution Table (alpha = 0.025) for Critical Value</vt:lpstr>
      <vt:lpstr>F-Distribution Table (alpha = 0.1) for Critical Value</vt:lpstr>
      <vt:lpstr>Example 22 design</vt:lpstr>
      <vt:lpstr>Example 22 design</vt:lpstr>
      <vt:lpstr>Example 22 design</vt:lpstr>
      <vt:lpstr>Example 22 design</vt:lpstr>
      <vt:lpstr>22 factorial designs</vt:lpstr>
      <vt:lpstr>F-Distribution Table (alpha = 0.05) for Critical Value</vt:lpstr>
      <vt:lpstr>Example 22 design</vt:lpstr>
      <vt:lpstr>Example (2) 22 design</vt:lpstr>
      <vt:lpstr>Example (2) 22 design</vt:lpstr>
      <vt:lpstr>Example (2) 22 design</vt:lpstr>
      <vt:lpstr>23 factorial design</vt:lpstr>
      <vt:lpstr>23 factorial design</vt:lpstr>
      <vt:lpstr>23 factorial design</vt:lpstr>
      <vt:lpstr>23 factorial design</vt:lpstr>
      <vt:lpstr>Example: 23 Factorial design</vt:lpstr>
      <vt:lpstr>Example: 23 Factorial design</vt:lpstr>
      <vt:lpstr>PowerPoint Presentation</vt:lpstr>
      <vt:lpstr>`</vt:lpstr>
      <vt:lpstr>Example 22 design</vt:lpstr>
      <vt:lpstr>Example 22 design</vt:lpstr>
      <vt:lpstr>Example 22 design</vt:lpstr>
      <vt:lpstr>Example 22 design</vt:lpstr>
      <vt:lpstr>23 design</vt:lpstr>
      <vt:lpstr>23 design</vt:lpstr>
      <vt:lpstr>23 design</vt:lpstr>
      <vt:lpstr>23 design</vt:lpstr>
      <vt:lpstr>23 design</vt:lpstr>
      <vt:lpstr>23 design</vt:lpstr>
      <vt:lpstr>23 design</vt:lpstr>
      <vt:lpstr>Example: 23 design</vt:lpstr>
      <vt:lpstr>Example 22 design</vt:lpstr>
      <vt:lpstr>Example 22 design</vt:lpstr>
    </vt:vector>
  </TitlesOfParts>
  <Company>knowledgeworks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KRISS 프로젝트 착수보고</dc:title>
  <dc:creator>조승철</dc:creator>
  <cp:lastModifiedBy>Murali Subramaniyam  102252</cp:lastModifiedBy>
  <cp:revision>1371</cp:revision>
  <cp:lastPrinted>2023-03-31T15:51:17Z</cp:lastPrinted>
  <dcterms:created xsi:type="dcterms:W3CDTF">2009-01-23T07:32:02Z</dcterms:created>
  <dcterms:modified xsi:type="dcterms:W3CDTF">2023-06-21T02:51:38Z</dcterms:modified>
</cp:coreProperties>
</file>